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266" r:id="rId3"/>
    <p:sldId id="267" r:id="rId4"/>
    <p:sldId id="268" r:id="rId5"/>
    <p:sldId id="265" r:id="rId6"/>
    <p:sldId id="258" r:id="rId7"/>
    <p:sldId id="259" r:id="rId8"/>
    <p:sldId id="272" r:id="rId9"/>
    <p:sldId id="269" r:id="rId10"/>
    <p:sldId id="270" r:id="rId11"/>
    <p:sldId id="271" r:id="rId12"/>
    <p:sldId id="276" r:id="rId13"/>
    <p:sldId id="279" r:id="rId14"/>
    <p:sldId id="278" r:id="rId15"/>
    <p:sldId id="277" r:id="rId16"/>
    <p:sldId id="273" r:id="rId17"/>
    <p:sldId id="274" r:id="rId18"/>
    <p:sldId id="281" r:id="rId19"/>
    <p:sldId id="302" r:id="rId20"/>
    <p:sldId id="303" r:id="rId21"/>
    <p:sldId id="304" r:id="rId22"/>
    <p:sldId id="300" r:id="rId23"/>
    <p:sldId id="301" r:id="rId24"/>
    <p:sldId id="280" r:id="rId25"/>
    <p:sldId id="260" r:id="rId26"/>
    <p:sldId id="261" r:id="rId27"/>
    <p:sldId id="262"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9" r:id="rId41"/>
    <p:sldId id="298" r:id="rId42"/>
    <p:sldId id="297" r:id="rId4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senza titolo" id="{304E5BF2-49E1-4038-9AFD-F8D53C4BCB35}">
          <p14:sldIdLst>
            <p14:sldId id="256"/>
            <p14:sldId id="266"/>
            <p14:sldId id="267"/>
            <p14:sldId id="268"/>
            <p14:sldId id="265"/>
            <p14:sldId id="258"/>
            <p14:sldId id="259"/>
            <p14:sldId id="272"/>
            <p14:sldId id="269"/>
            <p14:sldId id="270"/>
            <p14:sldId id="271"/>
            <p14:sldId id="276"/>
            <p14:sldId id="279"/>
            <p14:sldId id="278"/>
            <p14:sldId id="277"/>
            <p14:sldId id="273"/>
            <p14:sldId id="274"/>
            <p14:sldId id="281"/>
            <p14:sldId id="302"/>
            <p14:sldId id="303"/>
            <p14:sldId id="304"/>
            <p14:sldId id="300"/>
            <p14:sldId id="301"/>
            <p14:sldId id="280"/>
            <p14:sldId id="260"/>
            <p14:sldId id="261"/>
            <p14:sldId id="262"/>
            <p14:sldId id="284"/>
            <p14:sldId id="285"/>
            <p14:sldId id="286"/>
            <p14:sldId id="287"/>
            <p14:sldId id="288"/>
            <p14:sldId id="289"/>
            <p14:sldId id="290"/>
            <p14:sldId id="291"/>
            <p14:sldId id="292"/>
            <p14:sldId id="293"/>
            <p14:sldId id="294"/>
            <p14:sldId id="295"/>
            <p14:sldId id="299"/>
            <p14:sldId id="298"/>
            <p14:sldId id="29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76" autoAdjust="0"/>
  </p:normalViewPr>
  <p:slideViewPr>
    <p:cSldViewPr>
      <p:cViewPr varScale="1">
        <p:scale>
          <a:sx n="48" d="100"/>
          <a:sy n="48" d="100"/>
        </p:scale>
        <p:origin x="-57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0D0CA5-E9BD-4CE7-A720-9F01B8B52AAB}" type="datetimeFigureOut">
              <a:rPr lang="it-IT" smtClean="0"/>
              <a:t>07/03/2017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4CEF02-537F-4961-BB84-D8653492338D}" type="slidenum">
              <a:rPr lang="it-IT" smtClean="0"/>
              <a:t>‹N›</a:t>
            </a:fld>
            <a:endParaRPr lang="it-IT"/>
          </a:p>
        </p:txBody>
      </p:sp>
    </p:spTree>
    <p:extLst>
      <p:ext uri="{BB962C8B-B14F-4D97-AF65-F5344CB8AC3E}">
        <p14:creationId xmlns:p14="http://schemas.microsoft.com/office/powerpoint/2010/main" val="2797120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9F959FA-74AB-4BE7-86FC-221CD717816D}" type="datetime1">
              <a:rPr lang="it-IT" smtClean="0"/>
              <a:t>07/03/2017</a:t>
            </a:fld>
            <a:endParaRPr lang="it-IT"/>
          </a:p>
        </p:txBody>
      </p:sp>
      <p:sp>
        <p:nvSpPr>
          <p:cNvPr id="5" name="Segnaposto piè di pagina 4"/>
          <p:cNvSpPr>
            <a:spLocks noGrp="1"/>
          </p:cNvSpPr>
          <p:nvPr>
            <p:ph type="ftr" sz="quarter" idx="11"/>
          </p:nvPr>
        </p:nvSpPr>
        <p:spPr/>
        <p:txBody>
          <a:bodyPr/>
          <a:lstStyle/>
          <a:p>
            <a:r>
              <a:rPr lang="it-IT" smtClean="0"/>
              <a:t>dott. Francesco Mautone – Viterbo 07/03/2017       f.mautone@pmcstudio.net</a:t>
            </a:r>
            <a:endParaRPr lang="it-IT"/>
          </a:p>
        </p:txBody>
      </p:sp>
      <p:sp>
        <p:nvSpPr>
          <p:cNvPr id="6" name="Segnaposto numero diapositiva 5"/>
          <p:cNvSpPr>
            <a:spLocks noGrp="1"/>
          </p:cNvSpPr>
          <p:nvPr>
            <p:ph type="sldNum" sz="quarter" idx="12"/>
          </p:nvPr>
        </p:nvSpPr>
        <p:spPr/>
        <p:txBody>
          <a:bodyPr/>
          <a:lstStyle/>
          <a:p>
            <a:fld id="{CABB6F76-0F26-457E-9E71-FED89CE8FC80}" type="slidenum">
              <a:rPr lang="it-IT" smtClean="0"/>
              <a:t>‹N›</a:t>
            </a:fld>
            <a:endParaRPr lang="it-IT"/>
          </a:p>
        </p:txBody>
      </p:sp>
    </p:spTree>
    <p:extLst>
      <p:ext uri="{BB962C8B-B14F-4D97-AF65-F5344CB8AC3E}">
        <p14:creationId xmlns:p14="http://schemas.microsoft.com/office/powerpoint/2010/main" val="772599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0F641BD-7017-451F-87E4-EC2DB388BFAC}" type="datetime1">
              <a:rPr lang="it-IT" smtClean="0"/>
              <a:t>07/03/2017</a:t>
            </a:fld>
            <a:endParaRPr lang="it-IT"/>
          </a:p>
        </p:txBody>
      </p:sp>
      <p:sp>
        <p:nvSpPr>
          <p:cNvPr id="5" name="Segnaposto piè di pagina 4"/>
          <p:cNvSpPr>
            <a:spLocks noGrp="1"/>
          </p:cNvSpPr>
          <p:nvPr>
            <p:ph type="ftr" sz="quarter" idx="11"/>
          </p:nvPr>
        </p:nvSpPr>
        <p:spPr/>
        <p:txBody>
          <a:bodyPr/>
          <a:lstStyle/>
          <a:p>
            <a:r>
              <a:rPr lang="it-IT" smtClean="0"/>
              <a:t>dott. Francesco Mautone – Viterbo 07/03/2017       f.mautone@pmcstudio.net</a:t>
            </a:r>
            <a:endParaRPr lang="it-IT"/>
          </a:p>
        </p:txBody>
      </p:sp>
      <p:sp>
        <p:nvSpPr>
          <p:cNvPr id="6" name="Segnaposto numero diapositiva 5"/>
          <p:cNvSpPr>
            <a:spLocks noGrp="1"/>
          </p:cNvSpPr>
          <p:nvPr>
            <p:ph type="sldNum" sz="quarter" idx="12"/>
          </p:nvPr>
        </p:nvSpPr>
        <p:spPr/>
        <p:txBody>
          <a:bodyPr/>
          <a:lstStyle/>
          <a:p>
            <a:fld id="{CABB6F76-0F26-457E-9E71-FED89CE8FC80}" type="slidenum">
              <a:rPr lang="it-IT" smtClean="0"/>
              <a:t>‹N›</a:t>
            </a:fld>
            <a:endParaRPr lang="it-IT"/>
          </a:p>
        </p:txBody>
      </p:sp>
    </p:spTree>
    <p:extLst>
      <p:ext uri="{BB962C8B-B14F-4D97-AF65-F5344CB8AC3E}">
        <p14:creationId xmlns:p14="http://schemas.microsoft.com/office/powerpoint/2010/main" val="285713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92DC302-E2D9-4C22-A64C-AEBCDDDA7F5A}" type="datetime1">
              <a:rPr lang="it-IT" smtClean="0"/>
              <a:t>07/03/2017</a:t>
            </a:fld>
            <a:endParaRPr lang="it-IT"/>
          </a:p>
        </p:txBody>
      </p:sp>
      <p:sp>
        <p:nvSpPr>
          <p:cNvPr id="5" name="Segnaposto piè di pagina 4"/>
          <p:cNvSpPr>
            <a:spLocks noGrp="1"/>
          </p:cNvSpPr>
          <p:nvPr>
            <p:ph type="ftr" sz="quarter" idx="11"/>
          </p:nvPr>
        </p:nvSpPr>
        <p:spPr/>
        <p:txBody>
          <a:bodyPr/>
          <a:lstStyle/>
          <a:p>
            <a:r>
              <a:rPr lang="it-IT" smtClean="0"/>
              <a:t>dott. Francesco Mautone – Viterbo 07/03/2017       f.mautone@pmcstudio.net</a:t>
            </a:r>
            <a:endParaRPr lang="it-IT"/>
          </a:p>
        </p:txBody>
      </p:sp>
      <p:sp>
        <p:nvSpPr>
          <p:cNvPr id="6" name="Segnaposto numero diapositiva 5"/>
          <p:cNvSpPr>
            <a:spLocks noGrp="1"/>
          </p:cNvSpPr>
          <p:nvPr>
            <p:ph type="sldNum" sz="quarter" idx="12"/>
          </p:nvPr>
        </p:nvSpPr>
        <p:spPr/>
        <p:txBody>
          <a:bodyPr/>
          <a:lstStyle/>
          <a:p>
            <a:fld id="{CABB6F76-0F26-457E-9E71-FED89CE8FC80}" type="slidenum">
              <a:rPr lang="it-IT" smtClean="0"/>
              <a:t>‹N›</a:t>
            </a:fld>
            <a:endParaRPr lang="it-IT"/>
          </a:p>
        </p:txBody>
      </p:sp>
    </p:spTree>
    <p:extLst>
      <p:ext uri="{BB962C8B-B14F-4D97-AF65-F5344CB8AC3E}">
        <p14:creationId xmlns:p14="http://schemas.microsoft.com/office/powerpoint/2010/main" val="1416560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2C48F5A-A672-4780-A37A-467230D794A2}" type="datetime1">
              <a:rPr lang="it-IT" smtClean="0"/>
              <a:t>07/03/2017</a:t>
            </a:fld>
            <a:endParaRPr lang="it-IT"/>
          </a:p>
        </p:txBody>
      </p:sp>
      <p:sp>
        <p:nvSpPr>
          <p:cNvPr id="5" name="Segnaposto piè di pagina 4"/>
          <p:cNvSpPr>
            <a:spLocks noGrp="1"/>
          </p:cNvSpPr>
          <p:nvPr>
            <p:ph type="ftr" sz="quarter" idx="11"/>
          </p:nvPr>
        </p:nvSpPr>
        <p:spPr/>
        <p:txBody>
          <a:bodyPr/>
          <a:lstStyle/>
          <a:p>
            <a:r>
              <a:rPr lang="it-IT" smtClean="0"/>
              <a:t>dott. Francesco Mautone – Viterbo 07/03/2017       f.mautone@pmcstudio.net</a:t>
            </a:r>
            <a:endParaRPr lang="it-IT"/>
          </a:p>
        </p:txBody>
      </p:sp>
      <p:sp>
        <p:nvSpPr>
          <p:cNvPr id="6" name="Segnaposto numero diapositiva 5"/>
          <p:cNvSpPr>
            <a:spLocks noGrp="1"/>
          </p:cNvSpPr>
          <p:nvPr>
            <p:ph type="sldNum" sz="quarter" idx="12"/>
          </p:nvPr>
        </p:nvSpPr>
        <p:spPr/>
        <p:txBody>
          <a:bodyPr/>
          <a:lstStyle/>
          <a:p>
            <a:fld id="{CABB6F76-0F26-457E-9E71-FED89CE8FC80}" type="slidenum">
              <a:rPr lang="it-IT" smtClean="0"/>
              <a:t>‹N›</a:t>
            </a:fld>
            <a:endParaRPr lang="it-IT"/>
          </a:p>
        </p:txBody>
      </p:sp>
    </p:spTree>
    <p:extLst>
      <p:ext uri="{BB962C8B-B14F-4D97-AF65-F5344CB8AC3E}">
        <p14:creationId xmlns:p14="http://schemas.microsoft.com/office/powerpoint/2010/main" val="840263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BCD760A-C809-4C98-B518-1E499A602E6F}" type="datetime1">
              <a:rPr lang="it-IT" smtClean="0"/>
              <a:t>07/03/2017</a:t>
            </a:fld>
            <a:endParaRPr lang="it-IT"/>
          </a:p>
        </p:txBody>
      </p:sp>
      <p:sp>
        <p:nvSpPr>
          <p:cNvPr id="5" name="Segnaposto piè di pagina 4"/>
          <p:cNvSpPr>
            <a:spLocks noGrp="1"/>
          </p:cNvSpPr>
          <p:nvPr>
            <p:ph type="ftr" sz="quarter" idx="11"/>
          </p:nvPr>
        </p:nvSpPr>
        <p:spPr/>
        <p:txBody>
          <a:bodyPr/>
          <a:lstStyle/>
          <a:p>
            <a:r>
              <a:rPr lang="it-IT" smtClean="0"/>
              <a:t>dott. Francesco Mautone – Viterbo 07/03/2017       f.mautone@pmcstudio.net</a:t>
            </a:r>
            <a:endParaRPr lang="it-IT"/>
          </a:p>
        </p:txBody>
      </p:sp>
      <p:sp>
        <p:nvSpPr>
          <p:cNvPr id="6" name="Segnaposto numero diapositiva 5"/>
          <p:cNvSpPr>
            <a:spLocks noGrp="1"/>
          </p:cNvSpPr>
          <p:nvPr>
            <p:ph type="sldNum" sz="quarter" idx="12"/>
          </p:nvPr>
        </p:nvSpPr>
        <p:spPr/>
        <p:txBody>
          <a:bodyPr/>
          <a:lstStyle/>
          <a:p>
            <a:fld id="{CABB6F76-0F26-457E-9E71-FED89CE8FC80}" type="slidenum">
              <a:rPr lang="it-IT" smtClean="0"/>
              <a:t>‹N›</a:t>
            </a:fld>
            <a:endParaRPr lang="it-IT"/>
          </a:p>
        </p:txBody>
      </p:sp>
    </p:spTree>
    <p:extLst>
      <p:ext uri="{BB962C8B-B14F-4D97-AF65-F5344CB8AC3E}">
        <p14:creationId xmlns:p14="http://schemas.microsoft.com/office/powerpoint/2010/main" val="2336398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5B6C09D-8A46-40AD-8852-2B373DC103C3}" type="datetime1">
              <a:rPr lang="it-IT" smtClean="0"/>
              <a:t>07/03/2017</a:t>
            </a:fld>
            <a:endParaRPr lang="it-IT"/>
          </a:p>
        </p:txBody>
      </p:sp>
      <p:sp>
        <p:nvSpPr>
          <p:cNvPr id="6" name="Segnaposto piè di pagina 5"/>
          <p:cNvSpPr>
            <a:spLocks noGrp="1"/>
          </p:cNvSpPr>
          <p:nvPr>
            <p:ph type="ftr" sz="quarter" idx="11"/>
          </p:nvPr>
        </p:nvSpPr>
        <p:spPr/>
        <p:txBody>
          <a:bodyPr/>
          <a:lstStyle/>
          <a:p>
            <a:r>
              <a:rPr lang="it-IT" smtClean="0"/>
              <a:t>dott. Francesco Mautone – Viterbo 07/03/2017       f.mautone@pmcstudio.net</a:t>
            </a:r>
            <a:endParaRPr lang="it-IT"/>
          </a:p>
        </p:txBody>
      </p:sp>
      <p:sp>
        <p:nvSpPr>
          <p:cNvPr id="7" name="Segnaposto numero diapositiva 6"/>
          <p:cNvSpPr>
            <a:spLocks noGrp="1"/>
          </p:cNvSpPr>
          <p:nvPr>
            <p:ph type="sldNum" sz="quarter" idx="12"/>
          </p:nvPr>
        </p:nvSpPr>
        <p:spPr/>
        <p:txBody>
          <a:bodyPr/>
          <a:lstStyle/>
          <a:p>
            <a:fld id="{CABB6F76-0F26-457E-9E71-FED89CE8FC80}" type="slidenum">
              <a:rPr lang="it-IT" smtClean="0"/>
              <a:t>‹N›</a:t>
            </a:fld>
            <a:endParaRPr lang="it-IT"/>
          </a:p>
        </p:txBody>
      </p:sp>
    </p:spTree>
    <p:extLst>
      <p:ext uri="{BB962C8B-B14F-4D97-AF65-F5344CB8AC3E}">
        <p14:creationId xmlns:p14="http://schemas.microsoft.com/office/powerpoint/2010/main" val="3943164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1DE3B97-FD14-4DE7-A3C4-4E7BF0930EE4}" type="datetime1">
              <a:rPr lang="it-IT" smtClean="0"/>
              <a:t>07/03/2017</a:t>
            </a:fld>
            <a:endParaRPr lang="it-IT"/>
          </a:p>
        </p:txBody>
      </p:sp>
      <p:sp>
        <p:nvSpPr>
          <p:cNvPr id="8" name="Segnaposto piè di pagina 7"/>
          <p:cNvSpPr>
            <a:spLocks noGrp="1"/>
          </p:cNvSpPr>
          <p:nvPr>
            <p:ph type="ftr" sz="quarter" idx="11"/>
          </p:nvPr>
        </p:nvSpPr>
        <p:spPr/>
        <p:txBody>
          <a:bodyPr/>
          <a:lstStyle/>
          <a:p>
            <a:r>
              <a:rPr lang="it-IT" smtClean="0"/>
              <a:t>dott. Francesco Mautone – Viterbo 07/03/2017       f.mautone@pmcstudio.net</a:t>
            </a:r>
            <a:endParaRPr lang="it-IT"/>
          </a:p>
        </p:txBody>
      </p:sp>
      <p:sp>
        <p:nvSpPr>
          <p:cNvPr id="9" name="Segnaposto numero diapositiva 8"/>
          <p:cNvSpPr>
            <a:spLocks noGrp="1"/>
          </p:cNvSpPr>
          <p:nvPr>
            <p:ph type="sldNum" sz="quarter" idx="12"/>
          </p:nvPr>
        </p:nvSpPr>
        <p:spPr/>
        <p:txBody>
          <a:bodyPr/>
          <a:lstStyle/>
          <a:p>
            <a:fld id="{CABB6F76-0F26-457E-9E71-FED89CE8FC80}" type="slidenum">
              <a:rPr lang="it-IT" smtClean="0"/>
              <a:t>‹N›</a:t>
            </a:fld>
            <a:endParaRPr lang="it-IT"/>
          </a:p>
        </p:txBody>
      </p:sp>
    </p:spTree>
    <p:extLst>
      <p:ext uri="{BB962C8B-B14F-4D97-AF65-F5344CB8AC3E}">
        <p14:creationId xmlns:p14="http://schemas.microsoft.com/office/powerpoint/2010/main" val="1388671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B879AB98-F9D3-432D-A07B-0A529F28507A}" type="datetime1">
              <a:rPr lang="it-IT" smtClean="0"/>
              <a:t>07/03/2017</a:t>
            </a:fld>
            <a:endParaRPr lang="it-IT"/>
          </a:p>
        </p:txBody>
      </p:sp>
      <p:sp>
        <p:nvSpPr>
          <p:cNvPr id="4" name="Segnaposto piè di pagina 3"/>
          <p:cNvSpPr>
            <a:spLocks noGrp="1"/>
          </p:cNvSpPr>
          <p:nvPr>
            <p:ph type="ftr" sz="quarter" idx="11"/>
          </p:nvPr>
        </p:nvSpPr>
        <p:spPr/>
        <p:txBody>
          <a:bodyPr/>
          <a:lstStyle/>
          <a:p>
            <a:r>
              <a:rPr lang="it-IT" smtClean="0"/>
              <a:t>dott. Francesco Mautone – Viterbo 07/03/2017       f.mautone@pmcstudio.net</a:t>
            </a:r>
            <a:endParaRPr lang="it-IT"/>
          </a:p>
        </p:txBody>
      </p:sp>
      <p:sp>
        <p:nvSpPr>
          <p:cNvPr id="5" name="Segnaposto numero diapositiva 4"/>
          <p:cNvSpPr>
            <a:spLocks noGrp="1"/>
          </p:cNvSpPr>
          <p:nvPr>
            <p:ph type="sldNum" sz="quarter" idx="12"/>
          </p:nvPr>
        </p:nvSpPr>
        <p:spPr/>
        <p:txBody>
          <a:bodyPr/>
          <a:lstStyle/>
          <a:p>
            <a:fld id="{CABB6F76-0F26-457E-9E71-FED89CE8FC80}" type="slidenum">
              <a:rPr lang="it-IT" smtClean="0"/>
              <a:t>‹N›</a:t>
            </a:fld>
            <a:endParaRPr lang="it-IT"/>
          </a:p>
        </p:txBody>
      </p:sp>
    </p:spTree>
    <p:extLst>
      <p:ext uri="{BB962C8B-B14F-4D97-AF65-F5344CB8AC3E}">
        <p14:creationId xmlns:p14="http://schemas.microsoft.com/office/powerpoint/2010/main" val="1453771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19D88B4-155A-4B01-BD13-F8887957D094}" type="datetime1">
              <a:rPr lang="it-IT" smtClean="0"/>
              <a:t>07/03/2017</a:t>
            </a:fld>
            <a:endParaRPr lang="it-IT"/>
          </a:p>
        </p:txBody>
      </p:sp>
      <p:sp>
        <p:nvSpPr>
          <p:cNvPr id="3" name="Segnaposto piè di pagina 2"/>
          <p:cNvSpPr>
            <a:spLocks noGrp="1"/>
          </p:cNvSpPr>
          <p:nvPr>
            <p:ph type="ftr" sz="quarter" idx="11"/>
          </p:nvPr>
        </p:nvSpPr>
        <p:spPr/>
        <p:txBody>
          <a:bodyPr/>
          <a:lstStyle/>
          <a:p>
            <a:r>
              <a:rPr lang="it-IT" smtClean="0"/>
              <a:t>dott. Francesco Mautone – Viterbo 07/03/2017       f.mautone@pmcstudio.net</a:t>
            </a:r>
            <a:endParaRPr lang="it-IT"/>
          </a:p>
        </p:txBody>
      </p:sp>
      <p:sp>
        <p:nvSpPr>
          <p:cNvPr id="4" name="Segnaposto numero diapositiva 3"/>
          <p:cNvSpPr>
            <a:spLocks noGrp="1"/>
          </p:cNvSpPr>
          <p:nvPr>
            <p:ph type="sldNum" sz="quarter" idx="12"/>
          </p:nvPr>
        </p:nvSpPr>
        <p:spPr/>
        <p:txBody>
          <a:bodyPr/>
          <a:lstStyle/>
          <a:p>
            <a:fld id="{CABB6F76-0F26-457E-9E71-FED89CE8FC80}" type="slidenum">
              <a:rPr lang="it-IT" smtClean="0"/>
              <a:t>‹N›</a:t>
            </a:fld>
            <a:endParaRPr lang="it-IT"/>
          </a:p>
        </p:txBody>
      </p:sp>
    </p:spTree>
    <p:extLst>
      <p:ext uri="{BB962C8B-B14F-4D97-AF65-F5344CB8AC3E}">
        <p14:creationId xmlns:p14="http://schemas.microsoft.com/office/powerpoint/2010/main" val="1289103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F207ACB-0B32-4F13-B011-BBE4D87885EB}" type="datetime1">
              <a:rPr lang="it-IT" smtClean="0"/>
              <a:t>07/03/2017</a:t>
            </a:fld>
            <a:endParaRPr lang="it-IT"/>
          </a:p>
        </p:txBody>
      </p:sp>
      <p:sp>
        <p:nvSpPr>
          <p:cNvPr id="6" name="Segnaposto piè di pagina 5"/>
          <p:cNvSpPr>
            <a:spLocks noGrp="1"/>
          </p:cNvSpPr>
          <p:nvPr>
            <p:ph type="ftr" sz="quarter" idx="11"/>
          </p:nvPr>
        </p:nvSpPr>
        <p:spPr/>
        <p:txBody>
          <a:bodyPr/>
          <a:lstStyle/>
          <a:p>
            <a:r>
              <a:rPr lang="it-IT" smtClean="0"/>
              <a:t>dott. Francesco Mautone – Viterbo 07/03/2017       f.mautone@pmcstudio.net</a:t>
            </a:r>
            <a:endParaRPr lang="it-IT"/>
          </a:p>
        </p:txBody>
      </p:sp>
      <p:sp>
        <p:nvSpPr>
          <p:cNvPr id="7" name="Segnaposto numero diapositiva 6"/>
          <p:cNvSpPr>
            <a:spLocks noGrp="1"/>
          </p:cNvSpPr>
          <p:nvPr>
            <p:ph type="sldNum" sz="quarter" idx="12"/>
          </p:nvPr>
        </p:nvSpPr>
        <p:spPr/>
        <p:txBody>
          <a:bodyPr/>
          <a:lstStyle/>
          <a:p>
            <a:fld id="{CABB6F76-0F26-457E-9E71-FED89CE8FC80}" type="slidenum">
              <a:rPr lang="it-IT" smtClean="0"/>
              <a:t>‹N›</a:t>
            </a:fld>
            <a:endParaRPr lang="it-IT"/>
          </a:p>
        </p:txBody>
      </p:sp>
    </p:spTree>
    <p:extLst>
      <p:ext uri="{BB962C8B-B14F-4D97-AF65-F5344CB8AC3E}">
        <p14:creationId xmlns:p14="http://schemas.microsoft.com/office/powerpoint/2010/main" val="383789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6AF7DFF-E169-4EBA-9778-E51F85476E12}" type="datetime1">
              <a:rPr lang="it-IT" smtClean="0"/>
              <a:t>07/03/2017</a:t>
            </a:fld>
            <a:endParaRPr lang="it-IT"/>
          </a:p>
        </p:txBody>
      </p:sp>
      <p:sp>
        <p:nvSpPr>
          <p:cNvPr id="6" name="Segnaposto piè di pagina 5"/>
          <p:cNvSpPr>
            <a:spLocks noGrp="1"/>
          </p:cNvSpPr>
          <p:nvPr>
            <p:ph type="ftr" sz="quarter" idx="11"/>
          </p:nvPr>
        </p:nvSpPr>
        <p:spPr/>
        <p:txBody>
          <a:bodyPr/>
          <a:lstStyle/>
          <a:p>
            <a:r>
              <a:rPr lang="it-IT" smtClean="0"/>
              <a:t>dott. Francesco Mautone – Viterbo 07/03/2017       f.mautone@pmcstudio.net</a:t>
            </a:r>
            <a:endParaRPr lang="it-IT"/>
          </a:p>
        </p:txBody>
      </p:sp>
      <p:sp>
        <p:nvSpPr>
          <p:cNvPr id="7" name="Segnaposto numero diapositiva 6"/>
          <p:cNvSpPr>
            <a:spLocks noGrp="1"/>
          </p:cNvSpPr>
          <p:nvPr>
            <p:ph type="sldNum" sz="quarter" idx="12"/>
          </p:nvPr>
        </p:nvSpPr>
        <p:spPr/>
        <p:txBody>
          <a:bodyPr/>
          <a:lstStyle/>
          <a:p>
            <a:fld id="{CABB6F76-0F26-457E-9E71-FED89CE8FC80}" type="slidenum">
              <a:rPr lang="it-IT" smtClean="0"/>
              <a:t>‹N›</a:t>
            </a:fld>
            <a:endParaRPr lang="it-IT"/>
          </a:p>
        </p:txBody>
      </p:sp>
    </p:spTree>
    <p:extLst>
      <p:ext uri="{BB962C8B-B14F-4D97-AF65-F5344CB8AC3E}">
        <p14:creationId xmlns:p14="http://schemas.microsoft.com/office/powerpoint/2010/main" val="898775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039941-0F74-4592-8BFE-AAE423109B61}" type="datetime1">
              <a:rPr lang="it-IT" smtClean="0"/>
              <a:t>07/03/2017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dott. Francesco Mautone – Viterbo 07/03/2017       f.mautone@pmcstudio.net</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BB6F76-0F26-457E-9E71-FED89CE8FC80}" type="slidenum">
              <a:rPr lang="it-IT" smtClean="0"/>
              <a:t>‹N›</a:t>
            </a:fld>
            <a:endParaRPr lang="it-IT"/>
          </a:p>
        </p:txBody>
      </p:sp>
    </p:spTree>
    <p:extLst>
      <p:ext uri="{BB962C8B-B14F-4D97-AF65-F5344CB8AC3E}">
        <p14:creationId xmlns:p14="http://schemas.microsoft.com/office/powerpoint/2010/main" val="151696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www.brocardi.it/dizionario/5449.html" TargetMode="External"/><Relationship Id="rId2" Type="http://schemas.openxmlformats.org/officeDocument/2006/relationships/hyperlink" Target="http://www.brocardi.it/dizionario/5398.html" TargetMode="External"/><Relationship Id="rId1" Type="http://schemas.openxmlformats.org/officeDocument/2006/relationships/slideLayout" Target="../slideLayouts/slideLayout1.xml"/><Relationship Id="rId4" Type="http://schemas.openxmlformats.org/officeDocument/2006/relationships/hyperlink" Target="http://www.brocardi.it/dizionario/5377.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padovanet.it/dettaglio.jsp?tasstipo=C&amp;tassidpadre=85&amp;tassid=965&amp;id=16420"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padovanet.it/dettaglio.jsp?tassid=1925&amp;id=5093" TargetMode="External"/><Relationship Id="rId2" Type="http://schemas.openxmlformats.org/officeDocument/2006/relationships/hyperlink" Target="http://www.padovanet.it/modulistica/index.php?action=detail&amp;id=201"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brocardi.it/dizionario/5002.html" TargetMode="External"/><Relationship Id="rId2" Type="http://schemas.openxmlformats.org/officeDocument/2006/relationships/hyperlink" Target="http://www.brocardi.it/codice-penale/libro-terzo/titolo-i/capo-i/sezione-ii/art681.html#nota_12539" TargetMode="External"/><Relationship Id="rId1" Type="http://schemas.openxmlformats.org/officeDocument/2006/relationships/slideLayout" Target="../slideLayouts/slideLayout2.xml"/><Relationship Id="rId5" Type="http://schemas.openxmlformats.org/officeDocument/2006/relationships/hyperlink" Target="http://www.brocardi.it/dizionario/6032.html" TargetMode="External"/><Relationship Id="rId4" Type="http://schemas.openxmlformats.org/officeDocument/2006/relationships/hyperlink" Target="http://www.brocardi.it/dizionario/5505.html"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16633"/>
            <a:ext cx="8712968" cy="1008112"/>
          </a:xfrm>
        </p:spPr>
        <p:txBody>
          <a:bodyPr>
            <a:normAutofit fontScale="90000"/>
          </a:bodyPr>
          <a:lstStyle/>
          <a:p>
            <a:r>
              <a:rPr lang="it-IT" b="1" dirty="0" smtClean="0"/>
              <a:t>Gestione di </a:t>
            </a:r>
            <a:r>
              <a:rPr lang="it-IT" b="1" dirty="0"/>
              <a:t>un’attività di spettacolo come </a:t>
            </a:r>
            <a:r>
              <a:rPr lang="it-IT" b="1" dirty="0" smtClean="0"/>
              <a:t>associazione</a:t>
            </a:r>
            <a:endParaRPr lang="it-IT" dirty="0"/>
          </a:p>
        </p:txBody>
      </p:sp>
      <p:sp>
        <p:nvSpPr>
          <p:cNvPr id="3" name="Sottotitolo 2"/>
          <p:cNvSpPr>
            <a:spLocks noGrp="1"/>
          </p:cNvSpPr>
          <p:nvPr>
            <p:ph type="subTitle" idx="1"/>
          </p:nvPr>
        </p:nvSpPr>
        <p:spPr>
          <a:xfrm>
            <a:off x="179512" y="1340768"/>
            <a:ext cx="8856984" cy="4896544"/>
          </a:xfrm>
        </p:spPr>
        <p:txBody>
          <a:bodyPr>
            <a:noAutofit/>
          </a:bodyPr>
          <a:lstStyle/>
          <a:p>
            <a:pPr algn="l"/>
            <a:r>
              <a:rPr lang="it-IT" sz="2400" b="1" u="sng" dirty="0" smtClean="0">
                <a:solidFill>
                  <a:schemeClr val="tx1"/>
                </a:solidFill>
              </a:rPr>
              <a:t>Caso: </a:t>
            </a:r>
            <a:r>
              <a:rPr lang="it-IT" sz="2400" u="sng" dirty="0" smtClean="0">
                <a:solidFill>
                  <a:schemeClr val="tx1"/>
                </a:solidFill>
              </a:rPr>
              <a:t>circolo privato sottoposto </a:t>
            </a:r>
            <a:r>
              <a:rPr lang="it-IT" sz="2400" u="sng" dirty="0">
                <a:solidFill>
                  <a:schemeClr val="tx1"/>
                </a:solidFill>
              </a:rPr>
              <a:t>a verifica </a:t>
            </a:r>
            <a:r>
              <a:rPr lang="it-IT" sz="2400" u="sng" dirty="0" smtClean="0">
                <a:solidFill>
                  <a:schemeClr val="tx1"/>
                </a:solidFill>
              </a:rPr>
              <a:t>dalla </a:t>
            </a:r>
            <a:r>
              <a:rPr lang="it-IT" sz="2400" u="sng" dirty="0">
                <a:solidFill>
                  <a:schemeClr val="tx1"/>
                </a:solidFill>
              </a:rPr>
              <a:t>Polizia </a:t>
            </a:r>
            <a:r>
              <a:rPr lang="it-IT" sz="2400" u="sng" dirty="0" smtClean="0">
                <a:solidFill>
                  <a:schemeClr val="tx1"/>
                </a:solidFill>
              </a:rPr>
              <a:t>Municipale</a:t>
            </a:r>
            <a:r>
              <a:rPr lang="it-IT" sz="2400" dirty="0" smtClean="0">
                <a:solidFill>
                  <a:schemeClr val="tx1"/>
                </a:solidFill>
              </a:rPr>
              <a:t>. </a:t>
            </a:r>
          </a:p>
          <a:p>
            <a:pPr algn="l"/>
            <a:r>
              <a:rPr lang="it-IT" sz="2400" dirty="0" smtClean="0">
                <a:solidFill>
                  <a:schemeClr val="tx1"/>
                </a:solidFill>
              </a:rPr>
              <a:t>Durante </a:t>
            </a:r>
            <a:r>
              <a:rPr lang="it-IT" sz="2400" dirty="0">
                <a:solidFill>
                  <a:schemeClr val="tx1"/>
                </a:solidFill>
              </a:rPr>
              <a:t>il sopralluogo degli agenti è emerso che “il Presidente dell’Associazione “sotto la parvenza di Associazione culturale ha attivato una somministrazione al pubblico di alimenti e bevande di cui all’art. 3 della L. n. 287 del 1991 congiuntamente all’attività di esecuzioni musicali al pubblico senza essere in possesso delle relative autorizzazioni amministrative … </a:t>
            </a:r>
            <a:r>
              <a:rPr lang="it-IT" sz="2400" dirty="0" smtClean="0">
                <a:solidFill>
                  <a:schemeClr val="tx1"/>
                </a:solidFill>
              </a:rPr>
              <a:t>nonché </a:t>
            </a:r>
            <a:r>
              <a:rPr lang="it-IT" sz="2400" dirty="0">
                <a:solidFill>
                  <a:schemeClr val="tx1"/>
                </a:solidFill>
              </a:rPr>
              <a:t>nulla osta impatto acustico e dei requisiti professionali.</a:t>
            </a:r>
            <a:endParaRPr lang="it-IT" sz="2400" dirty="0" smtClean="0">
              <a:solidFill>
                <a:schemeClr val="tx1"/>
              </a:solidFill>
            </a:endParaRPr>
          </a:p>
          <a:p>
            <a:pPr algn="l"/>
            <a:r>
              <a:rPr lang="it-IT" sz="2400" dirty="0" smtClean="0">
                <a:solidFill>
                  <a:schemeClr val="tx1"/>
                </a:solidFill>
              </a:rPr>
              <a:t>All’interno </a:t>
            </a:r>
            <a:r>
              <a:rPr lang="it-IT" sz="2400" dirty="0">
                <a:solidFill>
                  <a:schemeClr val="tx1"/>
                </a:solidFill>
              </a:rPr>
              <a:t>del </a:t>
            </a:r>
            <a:r>
              <a:rPr lang="it-IT" sz="2400" dirty="0" smtClean="0">
                <a:solidFill>
                  <a:schemeClr val="tx1"/>
                </a:solidFill>
              </a:rPr>
              <a:t>locale, </a:t>
            </a:r>
            <a:r>
              <a:rPr lang="it-IT" sz="2400" dirty="0">
                <a:solidFill>
                  <a:schemeClr val="tx1"/>
                </a:solidFill>
              </a:rPr>
              <a:t>vi era una persona addetta al tesseramento </a:t>
            </a:r>
            <a:r>
              <a:rPr lang="it-IT" sz="2400" dirty="0" smtClean="0">
                <a:solidFill>
                  <a:schemeClr val="tx1"/>
                </a:solidFill>
              </a:rPr>
              <a:t>la </a:t>
            </a:r>
            <a:r>
              <a:rPr lang="it-IT" sz="2400" dirty="0">
                <a:solidFill>
                  <a:schemeClr val="tx1"/>
                </a:solidFill>
              </a:rPr>
              <a:t>quale </a:t>
            </a:r>
            <a:r>
              <a:rPr lang="it-IT" sz="2400" dirty="0" smtClean="0">
                <a:solidFill>
                  <a:schemeClr val="tx1"/>
                </a:solidFill>
              </a:rPr>
              <a:t>rilasciava </a:t>
            </a:r>
            <a:r>
              <a:rPr lang="it-IT" sz="2400" dirty="0">
                <a:solidFill>
                  <a:schemeClr val="tx1"/>
                </a:solidFill>
              </a:rPr>
              <a:t>le tessere al momento dell’ingresso degli avventori senza alcuna formalità, procedendo contemporaneamente alla compilazione delle stesse </a:t>
            </a:r>
            <a:r>
              <a:rPr lang="it-IT" sz="2400" dirty="0" smtClean="0">
                <a:solidFill>
                  <a:schemeClr val="tx1"/>
                </a:solidFill>
              </a:rPr>
              <a:t>ed </a:t>
            </a:r>
            <a:r>
              <a:rPr lang="it-IT" sz="2400" dirty="0">
                <a:solidFill>
                  <a:schemeClr val="tx1"/>
                </a:solidFill>
              </a:rPr>
              <a:t>alla trascrizione dei nominativi sul libro dei soci e sul verbale di </a:t>
            </a:r>
            <a:r>
              <a:rPr lang="it-IT" sz="2400" dirty="0" smtClean="0">
                <a:solidFill>
                  <a:schemeClr val="tx1"/>
                </a:solidFill>
              </a:rPr>
              <a:t>assemblea</a:t>
            </a:r>
            <a:endParaRPr lang="it-IT" sz="2400" dirty="0">
              <a:solidFill>
                <a:schemeClr val="tx1"/>
              </a:solidFill>
            </a:endParaRPr>
          </a:p>
        </p:txBody>
      </p:sp>
      <p:sp>
        <p:nvSpPr>
          <p:cNvPr id="5" name="Segnaposto piè di pagina 4"/>
          <p:cNvSpPr>
            <a:spLocks noGrp="1"/>
          </p:cNvSpPr>
          <p:nvPr>
            <p:ph type="ftr" sz="quarter" idx="11"/>
          </p:nvPr>
        </p:nvSpPr>
        <p:spPr>
          <a:xfrm>
            <a:off x="323528" y="6457151"/>
            <a:ext cx="7920880" cy="365125"/>
          </a:xfrm>
        </p:spPr>
        <p:txBody>
          <a:bodyPr/>
          <a:lstStyle/>
          <a:p>
            <a:r>
              <a:rPr lang="it-IT" sz="1800" dirty="0" smtClean="0"/>
              <a:t>dott. Francesco Mautone – Viterbo 07/03/2017               f.mautone@pmcstudio.net</a:t>
            </a:r>
            <a:endParaRPr lang="it-IT" sz="1800" dirty="0"/>
          </a:p>
        </p:txBody>
      </p:sp>
      <p:sp>
        <p:nvSpPr>
          <p:cNvPr id="6" name="Segnaposto numero diapositiva 5"/>
          <p:cNvSpPr>
            <a:spLocks noGrp="1"/>
          </p:cNvSpPr>
          <p:nvPr>
            <p:ph type="sldNum" sz="quarter" idx="12"/>
          </p:nvPr>
        </p:nvSpPr>
        <p:spPr/>
        <p:txBody>
          <a:bodyPr/>
          <a:lstStyle/>
          <a:p>
            <a:fld id="{CABB6F76-0F26-457E-9E71-FED89CE8FC80}" type="slidenum">
              <a:rPr lang="it-IT" smtClean="0"/>
              <a:t>1</a:t>
            </a:fld>
            <a:endParaRPr lang="it-IT"/>
          </a:p>
        </p:txBody>
      </p:sp>
    </p:spTree>
    <p:extLst>
      <p:ext uri="{BB962C8B-B14F-4D97-AF65-F5344CB8AC3E}">
        <p14:creationId xmlns:p14="http://schemas.microsoft.com/office/powerpoint/2010/main" val="12592354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16633"/>
            <a:ext cx="8712968" cy="1008112"/>
          </a:xfrm>
        </p:spPr>
        <p:txBody>
          <a:bodyPr>
            <a:normAutofit/>
          </a:bodyPr>
          <a:lstStyle/>
          <a:p>
            <a:r>
              <a:rPr lang="it-IT" b="1" dirty="0" smtClean="0"/>
              <a:t>Autorizzazioni (Art</a:t>
            </a:r>
            <a:r>
              <a:rPr lang="it-IT" b="1" dirty="0"/>
              <a:t>. 68 </a:t>
            </a:r>
            <a:r>
              <a:rPr lang="it-IT" b="1" dirty="0" smtClean="0"/>
              <a:t>TULPS)</a:t>
            </a:r>
            <a:endParaRPr lang="it-IT" dirty="0"/>
          </a:p>
        </p:txBody>
      </p:sp>
      <p:sp>
        <p:nvSpPr>
          <p:cNvPr id="3" name="Sottotitolo 2"/>
          <p:cNvSpPr>
            <a:spLocks noGrp="1"/>
          </p:cNvSpPr>
          <p:nvPr>
            <p:ph type="subTitle" idx="1"/>
          </p:nvPr>
        </p:nvSpPr>
        <p:spPr>
          <a:xfrm>
            <a:off x="179512" y="1340768"/>
            <a:ext cx="8856984" cy="4896544"/>
          </a:xfrm>
        </p:spPr>
        <p:txBody>
          <a:bodyPr>
            <a:noAutofit/>
          </a:bodyPr>
          <a:lstStyle/>
          <a:p>
            <a:pPr algn="l"/>
            <a:r>
              <a:rPr lang="it-IT" sz="2400" dirty="0" smtClean="0">
                <a:solidFill>
                  <a:schemeClr val="tx1"/>
                </a:solidFill>
              </a:rPr>
              <a:t>La </a:t>
            </a:r>
            <a:r>
              <a:rPr lang="it-IT" sz="2400" dirty="0">
                <a:solidFill>
                  <a:schemeClr val="tx1"/>
                </a:solidFill>
              </a:rPr>
              <a:t>Corte costituzionale, con sentenza </a:t>
            </a:r>
            <a:r>
              <a:rPr lang="it-IT" sz="2400" dirty="0" smtClean="0">
                <a:solidFill>
                  <a:schemeClr val="tx1"/>
                </a:solidFill>
              </a:rPr>
              <a:t>15/12/1967</a:t>
            </a:r>
            <a:r>
              <a:rPr lang="it-IT" sz="2400" dirty="0">
                <a:solidFill>
                  <a:schemeClr val="tx1"/>
                </a:solidFill>
              </a:rPr>
              <a:t>, n. 142, ha dichiarato </a:t>
            </a:r>
            <a:r>
              <a:rPr lang="it-IT" sz="2400" dirty="0" smtClean="0">
                <a:solidFill>
                  <a:schemeClr val="tx1"/>
                </a:solidFill>
              </a:rPr>
              <a:t>l'illegittimità costituzionale dell’art. 68 nella </a:t>
            </a:r>
            <a:r>
              <a:rPr lang="it-IT" sz="2400" dirty="0">
                <a:solidFill>
                  <a:schemeClr val="tx1"/>
                </a:solidFill>
              </a:rPr>
              <a:t>parte in cui vieta di dare feste da ballo in luogo esposto </a:t>
            </a:r>
            <a:r>
              <a:rPr lang="it-IT" sz="2400" dirty="0" smtClean="0">
                <a:solidFill>
                  <a:schemeClr val="tx1"/>
                </a:solidFill>
              </a:rPr>
              <a:t>al pubblico</a:t>
            </a:r>
            <a:r>
              <a:rPr lang="it-IT" sz="2400" dirty="0">
                <a:solidFill>
                  <a:schemeClr val="tx1"/>
                </a:solidFill>
              </a:rPr>
              <a:t>, senza licenza del </a:t>
            </a:r>
            <a:r>
              <a:rPr lang="it-IT" sz="2400" dirty="0" smtClean="0">
                <a:solidFill>
                  <a:schemeClr val="tx1"/>
                </a:solidFill>
              </a:rPr>
              <a:t>Questore.</a:t>
            </a:r>
          </a:p>
          <a:p>
            <a:pPr algn="l"/>
            <a:endParaRPr lang="it-IT" sz="2400" dirty="0" smtClean="0">
              <a:solidFill>
                <a:schemeClr val="tx1"/>
              </a:solidFill>
            </a:endParaRPr>
          </a:p>
          <a:p>
            <a:pPr algn="l"/>
            <a:r>
              <a:rPr lang="it-IT" sz="2400" dirty="0" smtClean="0">
                <a:solidFill>
                  <a:schemeClr val="tx1"/>
                </a:solidFill>
              </a:rPr>
              <a:t>Con </a:t>
            </a:r>
            <a:r>
              <a:rPr lang="it-IT" sz="2400" dirty="0">
                <a:solidFill>
                  <a:schemeClr val="tx1"/>
                </a:solidFill>
              </a:rPr>
              <a:t>successiva </a:t>
            </a:r>
            <a:r>
              <a:rPr lang="it-IT" sz="2400" dirty="0" smtClean="0">
                <a:solidFill>
                  <a:schemeClr val="tx1"/>
                </a:solidFill>
              </a:rPr>
              <a:t>sentenza 15 </a:t>
            </a:r>
            <a:r>
              <a:rPr lang="it-IT" sz="2400" dirty="0">
                <a:solidFill>
                  <a:schemeClr val="tx1"/>
                </a:solidFill>
              </a:rPr>
              <a:t>aprile 1970, n. 56 </a:t>
            </a:r>
            <a:r>
              <a:rPr lang="it-IT" sz="2400" dirty="0" smtClean="0">
                <a:solidFill>
                  <a:schemeClr val="tx1"/>
                </a:solidFill>
              </a:rPr>
              <a:t>la </a:t>
            </a:r>
            <a:r>
              <a:rPr lang="it-IT" sz="2400" dirty="0">
                <a:solidFill>
                  <a:schemeClr val="tx1"/>
                </a:solidFill>
              </a:rPr>
              <a:t>Corte costituzionale ha dichiarato </a:t>
            </a:r>
            <a:r>
              <a:rPr lang="it-IT" sz="2400" dirty="0" smtClean="0">
                <a:solidFill>
                  <a:schemeClr val="tx1"/>
                </a:solidFill>
              </a:rPr>
              <a:t>l'illegittimità costituzionale </a:t>
            </a:r>
            <a:r>
              <a:rPr lang="it-IT" sz="2400" dirty="0">
                <a:solidFill>
                  <a:schemeClr val="tx1"/>
                </a:solidFill>
              </a:rPr>
              <a:t>del presente articolo nella parte in cui prescrivono che per i trattenimenti da tenersi </a:t>
            </a:r>
            <a:r>
              <a:rPr lang="it-IT" sz="2400" dirty="0" smtClean="0">
                <a:solidFill>
                  <a:schemeClr val="tx1"/>
                </a:solidFill>
              </a:rPr>
              <a:t>in luoghi </a:t>
            </a:r>
            <a:r>
              <a:rPr lang="it-IT" sz="2400" dirty="0">
                <a:solidFill>
                  <a:schemeClr val="tx1"/>
                </a:solidFill>
              </a:rPr>
              <a:t>aperti al pubblico e non indetti nell'esercizio di attività imprenditoriali, occorre la licenza </a:t>
            </a:r>
            <a:r>
              <a:rPr lang="it-IT" sz="2400" dirty="0" smtClean="0">
                <a:solidFill>
                  <a:schemeClr val="tx1"/>
                </a:solidFill>
              </a:rPr>
              <a:t>del Questore</a:t>
            </a:r>
            <a:r>
              <a:rPr lang="it-IT" sz="2400" dirty="0">
                <a:solidFill>
                  <a:schemeClr val="tx1"/>
                </a:solidFill>
              </a:rPr>
              <a:t>.</a:t>
            </a:r>
          </a:p>
          <a:p>
            <a:pPr algn="l"/>
            <a:endParaRPr lang="it-IT" sz="900" dirty="0" smtClean="0">
              <a:solidFill>
                <a:schemeClr val="tx1"/>
              </a:solidFill>
            </a:endParaRPr>
          </a:p>
        </p:txBody>
      </p:sp>
      <p:sp>
        <p:nvSpPr>
          <p:cNvPr id="5" name="Segnaposto piè di pagina 4"/>
          <p:cNvSpPr>
            <a:spLocks noGrp="1"/>
          </p:cNvSpPr>
          <p:nvPr>
            <p:ph type="ftr" sz="quarter" idx="11"/>
          </p:nvPr>
        </p:nvSpPr>
        <p:spPr>
          <a:xfrm>
            <a:off x="323528" y="6457151"/>
            <a:ext cx="7920880" cy="365125"/>
          </a:xfrm>
        </p:spPr>
        <p:txBody>
          <a:bodyPr/>
          <a:lstStyle/>
          <a:p>
            <a:r>
              <a:rPr lang="it-IT" sz="1800" smtClean="0"/>
              <a:t>dott. Francesco Mautone – Viterbo 07/03/2017               f.mautone@pmcstudio.net</a:t>
            </a:r>
            <a:endParaRPr lang="it-IT" sz="1800" dirty="0"/>
          </a:p>
        </p:txBody>
      </p:sp>
      <p:sp>
        <p:nvSpPr>
          <p:cNvPr id="6" name="Segnaposto numero diapositiva 5"/>
          <p:cNvSpPr>
            <a:spLocks noGrp="1"/>
          </p:cNvSpPr>
          <p:nvPr>
            <p:ph type="sldNum" sz="quarter" idx="12"/>
          </p:nvPr>
        </p:nvSpPr>
        <p:spPr/>
        <p:txBody>
          <a:bodyPr/>
          <a:lstStyle/>
          <a:p>
            <a:fld id="{CABB6F76-0F26-457E-9E71-FED89CE8FC80}" type="slidenum">
              <a:rPr lang="it-IT" smtClean="0"/>
              <a:t>10</a:t>
            </a:fld>
            <a:endParaRPr lang="it-IT"/>
          </a:p>
        </p:txBody>
      </p:sp>
    </p:spTree>
    <p:extLst>
      <p:ext uri="{BB962C8B-B14F-4D97-AF65-F5344CB8AC3E}">
        <p14:creationId xmlns:p14="http://schemas.microsoft.com/office/powerpoint/2010/main" val="41726848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16633"/>
            <a:ext cx="8712968" cy="1008112"/>
          </a:xfrm>
        </p:spPr>
        <p:txBody>
          <a:bodyPr>
            <a:normAutofit/>
          </a:bodyPr>
          <a:lstStyle/>
          <a:p>
            <a:r>
              <a:rPr lang="it-IT" b="1" dirty="0" smtClean="0"/>
              <a:t>Autorizzazioni (Art</a:t>
            </a:r>
            <a:r>
              <a:rPr lang="it-IT" b="1" dirty="0"/>
              <a:t>. 68 </a:t>
            </a:r>
            <a:r>
              <a:rPr lang="it-IT" b="1" dirty="0" smtClean="0"/>
              <a:t>TULPS)</a:t>
            </a:r>
            <a:endParaRPr lang="it-IT" dirty="0"/>
          </a:p>
        </p:txBody>
      </p:sp>
      <p:sp>
        <p:nvSpPr>
          <p:cNvPr id="3" name="Sottotitolo 2"/>
          <p:cNvSpPr>
            <a:spLocks noGrp="1"/>
          </p:cNvSpPr>
          <p:nvPr>
            <p:ph type="subTitle" idx="1"/>
          </p:nvPr>
        </p:nvSpPr>
        <p:spPr>
          <a:xfrm>
            <a:off x="179512" y="1340768"/>
            <a:ext cx="8856984" cy="4896544"/>
          </a:xfrm>
        </p:spPr>
        <p:txBody>
          <a:bodyPr>
            <a:noAutofit/>
          </a:bodyPr>
          <a:lstStyle/>
          <a:p>
            <a:pPr algn="l"/>
            <a:r>
              <a:rPr lang="it-IT" sz="2400" dirty="0" smtClean="0">
                <a:solidFill>
                  <a:schemeClr val="tx1"/>
                </a:solidFill>
              </a:rPr>
              <a:t>In caso di assenza delle autorizzazioni di cui all’art. 68 TULPS ove necessarie, si rende applicabile </a:t>
            </a:r>
            <a:r>
              <a:rPr lang="it-IT" sz="2400" b="1" u="sng" dirty="0" smtClean="0">
                <a:solidFill>
                  <a:schemeClr val="tx1"/>
                </a:solidFill>
              </a:rPr>
              <a:t>l’art</a:t>
            </a:r>
            <a:r>
              <a:rPr lang="it-IT" sz="2400" b="1" u="sng" dirty="0">
                <a:solidFill>
                  <a:schemeClr val="tx1"/>
                </a:solidFill>
              </a:rPr>
              <a:t>. 666 Codice Penale</a:t>
            </a:r>
          </a:p>
          <a:p>
            <a:pPr algn="l"/>
            <a:r>
              <a:rPr lang="it-IT" sz="2400" i="1" dirty="0" smtClean="0">
                <a:solidFill>
                  <a:schemeClr val="tx1"/>
                </a:solidFill>
              </a:rPr>
              <a:t>Chiunque</a:t>
            </a:r>
            <a:r>
              <a:rPr lang="it-IT" sz="2400" i="1" dirty="0">
                <a:solidFill>
                  <a:schemeClr val="tx1"/>
                </a:solidFill>
              </a:rPr>
              <a:t>, senza la </a:t>
            </a:r>
            <a:r>
              <a:rPr lang="it-IT" sz="2400" i="1" u="sng" dirty="0">
                <a:solidFill>
                  <a:schemeClr val="tx1"/>
                </a:solidFill>
                <a:hlinkClick r:id="rId2" tooltip="Dizionario Giuridico: Autorizzazione"/>
              </a:rPr>
              <a:t>licenza</a:t>
            </a:r>
            <a:r>
              <a:rPr lang="it-IT" sz="2400" i="1" dirty="0">
                <a:solidFill>
                  <a:schemeClr val="tx1"/>
                </a:solidFill>
              </a:rPr>
              <a:t> dell'Autorità, in un </a:t>
            </a:r>
            <a:r>
              <a:rPr lang="it-IT" sz="2400" i="1" u="sng" dirty="0">
                <a:solidFill>
                  <a:schemeClr val="tx1"/>
                </a:solidFill>
                <a:hlinkClick r:id="rId3" tooltip="Dizionario Giuridico: Luogo pubblico"/>
              </a:rPr>
              <a:t>luogo pubblico</a:t>
            </a:r>
            <a:r>
              <a:rPr lang="it-IT" sz="2400" i="1" dirty="0">
                <a:solidFill>
                  <a:schemeClr val="tx1"/>
                </a:solidFill>
              </a:rPr>
              <a:t> o aperto o </a:t>
            </a:r>
            <a:r>
              <a:rPr lang="it-IT" sz="2400" i="1" u="sng" dirty="0">
                <a:solidFill>
                  <a:schemeClr val="tx1"/>
                </a:solidFill>
                <a:hlinkClick r:id="rId4" tooltip="Dizionario Giuridico: Luogo esposto al pubblico"/>
              </a:rPr>
              <a:t>esposto al pubblico</a:t>
            </a:r>
            <a:r>
              <a:rPr lang="it-IT" sz="2400" i="1" dirty="0">
                <a:solidFill>
                  <a:schemeClr val="tx1"/>
                </a:solidFill>
              </a:rPr>
              <a:t>, dà spettacoli o trattenimenti di qualsiasi </a:t>
            </a:r>
            <a:r>
              <a:rPr lang="it-IT" sz="2400" i="1" dirty="0" smtClean="0">
                <a:solidFill>
                  <a:schemeClr val="tx1"/>
                </a:solidFill>
              </a:rPr>
              <a:t>natura (imprenditoriale)</a:t>
            </a:r>
            <a:r>
              <a:rPr lang="it-IT" sz="2400" i="1" dirty="0">
                <a:solidFill>
                  <a:schemeClr val="tx1"/>
                </a:solidFill>
              </a:rPr>
              <a:t> </a:t>
            </a:r>
            <a:r>
              <a:rPr lang="it-IT" sz="2400" i="1" dirty="0" smtClean="0">
                <a:solidFill>
                  <a:schemeClr val="tx1"/>
                </a:solidFill>
              </a:rPr>
              <a:t>, </a:t>
            </a:r>
            <a:r>
              <a:rPr lang="it-IT" sz="2400" i="1" dirty="0">
                <a:solidFill>
                  <a:schemeClr val="tx1"/>
                </a:solidFill>
              </a:rPr>
              <a:t>o apre circoli o sale da </a:t>
            </a:r>
            <a:r>
              <a:rPr lang="it-IT" sz="2400" i="1" dirty="0" smtClean="0">
                <a:solidFill>
                  <a:schemeClr val="tx1"/>
                </a:solidFill>
              </a:rPr>
              <a:t>ballo</a:t>
            </a:r>
            <a:r>
              <a:rPr lang="it-IT" sz="2400" i="1" dirty="0">
                <a:solidFill>
                  <a:schemeClr val="tx1"/>
                </a:solidFill>
              </a:rPr>
              <a:t> o di audizione, è punito con la sanzione amministrativa pecuniaria da </a:t>
            </a:r>
            <a:r>
              <a:rPr lang="it-IT" sz="2400" i="1" dirty="0" smtClean="0">
                <a:solidFill>
                  <a:schemeClr val="tx1"/>
                </a:solidFill>
              </a:rPr>
              <a:t>258 euro </a:t>
            </a:r>
            <a:r>
              <a:rPr lang="it-IT" sz="2400" i="1" dirty="0">
                <a:solidFill>
                  <a:schemeClr val="tx1"/>
                </a:solidFill>
              </a:rPr>
              <a:t>a </a:t>
            </a:r>
            <a:r>
              <a:rPr lang="it-IT" sz="2400" i="1" dirty="0" smtClean="0">
                <a:solidFill>
                  <a:schemeClr val="tx1"/>
                </a:solidFill>
              </a:rPr>
              <a:t>1.549 euro…... </a:t>
            </a:r>
            <a:r>
              <a:rPr lang="it-IT" sz="2400" i="1" dirty="0">
                <a:solidFill>
                  <a:schemeClr val="tx1"/>
                </a:solidFill>
              </a:rPr>
              <a:t/>
            </a:r>
            <a:br>
              <a:rPr lang="it-IT" sz="2400" i="1" dirty="0">
                <a:solidFill>
                  <a:schemeClr val="tx1"/>
                </a:solidFill>
              </a:rPr>
            </a:br>
            <a:r>
              <a:rPr lang="it-IT" sz="2400" i="1" dirty="0">
                <a:solidFill>
                  <a:schemeClr val="tx1"/>
                </a:solidFill>
              </a:rPr>
              <a:t>È sempre disposta la cessazione dell'attività svolta in difetto di licenza.</a:t>
            </a:r>
            <a:r>
              <a:rPr lang="it-IT" sz="2400" dirty="0">
                <a:solidFill>
                  <a:schemeClr val="tx1"/>
                </a:solidFill>
              </a:rPr>
              <a:t> </a:t>
            </a:r>
            <a:r>
              <a:rPr lang="it-IT" sz="900" dirty="0"/>
              <a:t/>
            </a:r>
            <a:br>
              <a:rPr lang="it-IT" sz="900" dirty="0"/>
            </a:br>
            <a:endParaRPr lang="it-IT" sz="900" dirty="0">
              <a:solidFill>
                <a:schemeClr val="tx1"/>
              </a:solidFill>
            </a:endParaRPr>
          </a:p>
        </p:txBody>
      </p:sp>
      <p:sp>
        <p:nvSpPr>
          <p:cNvPr id="5" name="Segnaposto piè di pagina 4"/>
          <p:cNvSpPr>
            <a:spLocks noGrp="1"/>
          </p:cNvSpPr>
          <p:nvPr>
            <p:ph type="ftr" sz="quarter" idx="11"/>
          </p:nvPr>
        </p:nvSpPr>
        <p:spPr>
          <a:xfrm>
            <a:off x="323528" y="6457151"/>
            <a:ext cx="7920880" cy="365125"/>
          </a:xfrm>
        </p:spPr>
        <p:txBody>
          <a:bodyPr/>
          <a:lstStyle/>
          <a:p>
            <a:r>
              <a:rPr lang="it-IT" sz="1800" dirty="0" smtClean="0"/>
              <a:t>dott. Francesco Mautone – Viterbo 07/03/2017               f.mautone@pmcstudio.net</a:t>
            </a:r>
            <a:endParaRPr lang="it-IT" sz="1800" dirty="0"/>
          </a:p>
        </p:txBody>
      </p:sp>
      <p:sp>
        <p:nvSpPr>
          <p:cNvPr id="6" name="Segnaposto numero diapositiva 5"/>
          <p:cNvSpPr>
            <a:spLocks noGrp="1"/>
          </p:cNvSpPr>
          <p:nvPr>
            <p:ph type="sldNum" sz="quarter" idx="12"/>
          </p:nvPr>
        </p:nvSpPr>
        <p:spPr/>
        <p:txBody>
          <a:bodyPr/>
          <a:lstStyle/>
          <a:p>
            <a:fld id="{CABB6F76-0F26-457E-9E71-FED89CE8FC80}" type="slidenum">
              <a:rPr lang="it-IT" smtClean="0"/>
              <a:t>11</a:t>
            </a:fld>
            <a:endParaRPr lang="it-IT"/>
          </a:p>
        </p:txBody>
      </p:sp>
    </p:spTree>
    <p:extLst>
      <p:ext uri="{BB962C8B-B14F-4D97-AF65-F5344CB8AC3E}">
        <p14:creationId xmlns:p14="http://schemas.microsoft.com/office/powerpoint/2010/main" val="35122567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a:t>Autorizzazioni (Art. 68 TULPS)</a:t>
            </a:r>
            <a:endParaRPr lang="it-IT" dirty="0"/>
          </a:p>
        </p:txBody>
      </p:sp>
      <p:sp>
        <p:nvSpPr>
          <p:cNvPr id="3" name="Segnaposto contenuto 2"/>
          <p:cNvSpPr>
            <a:spLocks noGrp="1"/>
          </p:cNvSpPr>
          <p:nvPr>
            <p:ph idx="1"/>
          </p:nvPr>
        </p:nvSpPr>
        <p:spPr>
          <a:xfrm>
            <a:off x="107504" y="1340768"/>
            <a:ext cx="8856984" cy="4968552"/>
          </a:xfrm>
        </p:spPr>
        <p:txBody>
          <a:bodyPr>
            <a:noAutofit/>
          </a:bodyPr>
          <a:lstStyle/>
          <a:p>
            <a:pPr marL="0" indent="0">
              <a:buNone/>
            </a:pPr>
            <a:r>
              <a:rPr lang="it-IT" sz="2000" b="1" dirty="0"/>
              <a:t>Licenza di esercizio di pubblico </a:t>
            </a:r>
            <a:r>
              <a:rPr lang="it-IT" sz="2000" b="1" dirty="0" smtClean="0"/>
              <a:t>spettacolo (Art. 68 TULPS)</a:t>
            </a:r>
            <a:endParaRPr lang="it-IT" sz="2000" b="1" dirty="0"/>
          </a:p>
          <a:p>
            <a:r>
              <a:rPr lang="it-IT" sz="2000" dirty="0" smtClean="0"/>
              <a:t>è </a:t>
            </a:r>
            <a:r>
              <a:rPr lang="it-IT" sz="2000" dirty="0"/>
              <a:t>necessaria per dare corso a spettacoli e trattenimenti (art. 68 del </a:t>
            </a:r>
            <a:r>
              <a:rPr lang="it-IT" sz="2000" dirty="0" err="1"/>
              <a:t>Tulps</a:t>
            </a:r>
            <a:r>
              <a:rPr lang="it-IT" sz="2000" dirty="0"/>
              <a:t>); </a:t>
            </a:r>
            <a:r>
              <a:rPr lang="it-IT" sz="2000" u="sng" dirty="0"/>
              <a:t>sono rilevanti le qualità imprenditoriali soggettive e l'eventuale influenza dello spettacolo sull'ordine, la sicurezza e la moralità </a:t>
            </a:r>
            <a:r>
              <a:rPr lang="it-IT" sz="2000" u="sng" dirty="0" smtClean="0"/>
              <a:t>pubblici.</a:t>
            </a:r>
          </a:p>
          <a:p>
            <a:r>
              <a:rPr lang="it-IT" sz="2000" dirty="0" smtClean="0"/>
              <a:t>va </a:t>
            </a:r>
            <a:r>
              <a:rPr lang="it-IT" sz="2000" dirty="0"/>
              <a:t>richiesta nel caso in cui l'attività, anche temporanea, di pubblico spettacolo o intrattenimento e/o sportivo rivesta carattere imprenditoriale, ossia venga svolta con scopo di lucro (pagamento di un biglietto di ingresso, aumento del prezzo delle consumazioni, raccolta di fondi, presenza di sponsor privati, ecc</a:t>
            </a:r>
            <a:r>
              <a:rPr lang="it-IT" sz="2000" dirty="0" smtClean="0"/>
              <a:t>.).</a:t>
            </a:r>
          </a:p>
          <a:p>
            <a:r>
              <a:rPr lang="it-IT" sz="2000" dirty="0" smtClean="0"/>
              <a:t>La </a:t>
            </a:r>
            <a:r>
              <a:rPr lang="it-IT" sz="2000" dirty="0"/>
              <a:t>licenza NON deve essere richiesta nel caso di svolgimento di attività di teatro, prosa, cabaret e </a:t>
            </a:r>
            <a:r>
              <a:rPr lang="it-IT" sz="2000" dirty="0" smtClean="0"/>
              <a:t>cinema.</a:t>
            </a:r>
          </a:p>
          <a:p>
            <a:r>
              <a:rPr lang="it-IT" sz="2000" dirty="0" smtClean="0"/>
              <a:t>La </a:t>
            </a:r>
            <a:r>
              <a:rPr lang="it-IT" sz="2000" dirty="0"/>
              <a:t>richiesta deve essere presentata almeno 30 giorni prima della data di svolgimento della manifestazione, all'Ufficio agibilità locali di pubblico spettacolo in quanto, in caso di controlli da parte delle autorità di vigilanza effettuati nel corso della manifestazione, l'organizzatore deve essere in grado di esibire la licenza di pubblico spettacolo.</a:t>
            </a:r>
            <a:r>
              <a:rPr lang="it-IT" sz="1600" dirty="0"/>
              <a:t/>
            </a:r>
            <a:br>
              <a:rPr lang="it-IT" sz="1600" dirty="0"/>
            </a:br>
            <a:endParaRPr lang="it-IT" sz="1600" dirty="0"/>
          </a:p>
        </p:txBody>
      </p:sp>
      <p:sp>
        <p:nvSpPr>
          <p:cNvPr id="5" name="Segnaposto numero diapositiva 4"/>
          <p:cNvSpPr>
            <a:spLocks noGrp="1"/>
          </p:cNvSpPr>
          <p:nvPr>
            <p:ph type="sldNum" sz="quarter" idx="12"/>
          </p:nvPr>
        </p:nvSpPr>
        <p:spPr/>
        <p:txBody>
          <a:bodyPr/>
          <a:lstStyle/>
          <a:p>
            <a:fld id="{CABB6F76-0F26-457E-9E71-FED89CE8FC80}" type="slidenum">
              <a:rPr lang="it-IT" smtClean="0"/>
              <a:t>12</a:t>
            </a:fld>
            <a:endParaRPr lang="it-IT"/>
          </a:p>
        </p:txBody>
      </p:sp>
      <p:sp>
        <p:nvSpPr>
          <p:cNvPr id="6" name="Segnaposto piè di pagina 4"/>
          <p:cNvSpPr>
            <a:spLocks noGrp="1"/>
          </p:cNvSpPr>
          <p:nvPr>
            <p:ph type="ftr" sz="quarter" idx="11"/>
          </p:nvPr>
        </p:nvSpPr>
        <p:spPr>
          <a:xfrm>
            <a:off x="323528" y="6457151"/>
            <a:ext cx="7920880" cy="365125"/>
          </a:xfrm>
        </p:spPr>
        <p:txBody>
          <a:bodyPr/>
          <a:lstStyle/>
          <a:p>
            <a:r>
              <a:rPr lang="it-IT" sz="1800" dirty="0" smtClean="0"/>
              <a:t>dott. Francesco Mautone – Viterbo 07/03/2017               f.mautone@pmcstudio.net</a:t>
            </a:r>
            <a:endParaRPr lang="it-IT" sz="1800" dirty="0"/>
          </a:p>
        </p:txBody>
      </p:sp>
    </p:spTree>
    <p:extLst>
      <p:ext uri="{BB962C8B-B14F-4D97-AF65-F5344CB8AC3E}">
        <p14:creationId xmlns:p14="http://schemas.microsoft.com/office/powerpoint/2010/main" val="27734635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a:t>Autorizzazioni (Art. 68 TULPS)</a:t>
            </a:r>
            <a:endParaRPr lang="it-IT" dirty="0"/>
          </a:p>
        </p:txBody>
      </p:sp>
      <p:sp>
        <p:nvSpPr>
          <p:cNvPr id="3" name="Segnaposto contenuto 2"/>
          <p:cNvSpPr>
            <a:spLocks noGrp="1"/>
          </p:cNvSpPr>
          <p:nvPr>
            <p:ph idx="1"/>
          </p:nvPr>
        </p:nvSpPr>
        <p:spPr>
          <a:xfrm>
            <a:off x="107504" y="1340768"/>
            <a:ext cx="8856984" cy="4968552"/>
          </a:xfrm>
        </p:spPr>
        <p:txBody>
          <a:bodyPr>
            <a:noAutofit/>
          </a:bodyPr>
          <a:lstStyle/>
          <a:p>
            <a:pPr marL="0" indent="0">
              <a:buNone/>
            </a:pPr>
            <a:r>
              <a:rPr lang="it-IT" sz="2800" b="1" dirty="0"/>
              <a:t>Licenza di esercizio di pubblico </a:t>
            </a:r>
            <a:r>
              <a:rPr lang="it-IT" sz="2800" b="1" dirty="0" smtClean="0"/>
              <a:t>spettacolo (Art. 68 TULPS)</a:t>
            </a:r>
            <a:endParaRPr lang="it-IT" sz="2800" b="1" dirty="0"/>
          </a:p>
          <a:p>
            <a:r>
              <a:rPr lang="it-IT" sz="2800" dirty="0" smtClean="0"/>
              <a:t>Il </a:t>
            </a:r>
            <a:r>
              <a:rPr lang="it-IT" sz="2800" dirty="0"/>
              <a:t>rilascio della licenza di esercizio di pubblico spettacolo, per la realizzazione di manifestazioni da svolgersi </a:t>
            </a:r>
            <a:r>
              <a:rPr lang="it-IT" sz="2800" u="sng" dirty="0"/>
              <a:t>all'interno di locali </a:t>
            </a:r>
            <a:r>
              <a:rPr lang="it-IT" sz="2800" dirty="0"/>
              <a:t>di pubblico spettacolo (teatri, cinema, sale convegno, discoteche, circhi, stadi, palazzetti, palestre, ecc..) </a:t>
            </a:r>
            <a:r>
              <a:rPr lang="it-IT" sz="2800" u="sng" dirty="0"/>
              <a:t>o all'aperto </a:t>
            </a:r>
            <a:r>
              <a:rPr lang="it-IT" sz="2800" dirty="0"/>
              <a:t>(vie, parchi, piazze, ecc..) </a:t>
            </a:r>
            <a:r>
              <a:rPr lang="it-IT" sz="2800" u="sng" dirty="0"/>
              <a:t>se in presenza di strutture per lo stazionamento del pubblico</a:t>
            </a:r>
            <a:r>
              <a:rPr lang="it-IT" sz="2800" dirty="0"/>
              <a:t>, è subordinato alla presenza di una </a:t>
            </a:r>
            <a:r>
              <a:rPr lang="it-IT" sz="2800" b="1" dirty="0">
                <a:hlinkClick r:id="rId2"/>
              </a:rPr>
              <a:t>licenza di agibilità</a:t>
            </a:r>
            <a:r>
              <a:rPr lang="it-IT" sz="2800" dirty="0"/>
              <a:t>  ai sensi dell'art. 80 del </a:t>
            </a:r>
            <a:r>
              <a:rPr lang="it-IT" sz="2800" dirty="0" err="1" smtClean="0"/>
              <a:t>Tulps</a:t>
            </a:r>
            <a:r>
              <a:rPr lang="it-IT" sz="2800" dirty="0" smtClean="0"/>
              <a:t>.</a:t>
            </a:r>
          </a:p>
        </p:txBody>
      </p:sp>
      <p:sp>
        <p:nvSpPr>
          <p:cNvPr id="5" name="Segnaposto numero diapositiva 4"/>
          <p:cNvSpPr>
            <a:spLocks noGrp="1"/>
          </p:cNvSpPr>
          <p:nvPr>
            <p:ph type="sldNum" sz="quarter" idx="12"/>
          </p:nvPr>
        </p:nvSpPr>
        <p:spPr/>
        <p:txBody>
          <a:bodyPr/>
          <a:lstStyle/>
          <a:p>
            <a:fld id="{CABB6F76-0F26-457E-9E71-FED89CE8FC80}" type="slidenum">
              <a:rPr lang="it-IT" smtClean="0"/>
              <a:t>13</a:t>
            </a:fld>
            <a:endParaRPr lang="it-IT"/>
          </a:p>
        </p:txBody>
      </p:sp>
      <p:sp>
        <p:nvSpPr>
          <p:cNvPr id="6" name="Segnaposto piè di pagina 4"/>
          <p:cNvSpPr>
            <a:spLocks noGrp="1"/>
          </p:cNvSpPr>
          <p:nvPr>
            <p:ph type="ftr" sz="quarter" idx="11"/>
          </p:nvPr>
        </p:nvSpPr>
        <p:spPr>
          <a:xfrm>
            <a:off x="323528" y="6457151"/>
            <a:ext cx="7920880" cy="365125"/>
          </a:xfrm>
        </p:spPr>
        <p:txBody>
          <a:bodyPr/>
          <a:lstStyle/>
          <a:p>
            <a:r>
              <a:rPr lang="it-IT" sz="1800" dirty="0" smtClean="0"/>
              <a:t>dott. Francesco Mautone – Viterbo 07/03/2017               f.mautone@pmcstudio.net</a:t>
            </a:r>
            <a:endParaRPr lang="it-IT" sz="1800" dirty="0"/>
          </a:p>
        </p:txBody>
      </p:sp>
    </p:spTree>
    <p:extLst>
      <p:ext uri="{BB962C8B-B14F-4D97-AF65-F5344CB8AC3E}">
        <p14:creationId xmlns:p14="http://schemas.microsoft.com/office/powerpoint/2010/main" val="32571048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a:t>Autorizzazioni (Art. 68 TULPS)</a:t>
            </a:r>
            <a:endParaRPr lang="it-IT" dirty="0"/>
          </a:p>
        </p:txBody>
      </p:sp>
      <p:sp>
        <p:nvSpPr>
          <p:cNvPr id="3" name="Segnaposto contenuto 2"/>
          <p:cNvSpPr>
            <a:spLocks noGrp="1"/>
          </p:cNvSpPr>
          <p:nvPr>
            <p:ph idx="1"/>
          </p:nvPr>
        </p:nvSpPr>
        <p:spPr/>
        <p:txBody>
          <a:bodyPr>
            <a:normAutofit fontScale="70000" lnSpcReduction="20000"/>
          </a:bodyPr>
          <a:lstStyle/>
          <a:p>
            <a:pPr marL="0" indent="0">
              <a:buNone/>
            </a:pPr>
            <a:r>
              <a:rPr lang="it-IT" b="1" dirty="0"/>
              <a:t>Licenza di esercizio di pubblico </a:t>
            </a:r>
            <a:r>
              <a:rPr lang="it-IT" b="1" dirty="0" smtClean="0"/>
              <a:t>spettacolo (Art. 68 TULPS)</a:t>
            </a:r>
            <a:endParaRPr lang="it-IT" b="1" dirty="0"/>
          </a:p>
          <a:p>
            <a:pPr marL="0" indent="0">
              <a:buNone/>
            </a:pPr>
            <a:endParaRPr lang="it-IT" dirty="0" smtClean="0"/>
          </a:p>
          <a:p>
            <a:pPr marL="0" indent="0">
              <a:buNone/>
            </a:pPr>
            <a:r>
              <a:rPr lang="it-IT" b="1" dirty="0" smtClean="0"/>
              <a:t>Chi</a:t>
            </a:r>
            <a:r>
              <a:rPr lang="it-IT" b="1" dirty="0"/>
              <a:t> deve presentare la richiesta</a:t>
            </a:r>
          </a:p>
          <a:p>
            <a:r>
              <a:rPr lang="it-IT" dirty="0"/>
              <a:t>La richiesta </a:t>
            </a:r>
            <a:r>
              <a:rPr lang="it-IT" u="sng" dirty="0"/>
              <a:t>va presentata da chi organizza la manifestazione </a:t>
            </a:r>
            <a:r>
              <a:rPr lang="it-IT" dirty="0"/>
              <a:t>di pubblico spettacolo e/o sportiva</a:t>
            </a:r>
            <a:r>
              <a:rPr lang="it-IT" dirty="0" smtClean="0"/>
              <a:t>.</a:t>
            </a:r>
          </a:p>
          <a:p>
            <a:r>
              <a:rPr lang="it-IT" dirty="0" smtClean="0"/>
              <a:t>Nel </a:t>
            </a:r>
            <a:r>
              <a:rPr lang="it-IT" dirty="0"/>
              <a:t>caso si intenda svolgere una manifestazione temporanea di pubblico spettacolo in un locale o in un luogo per il quale non è già stata rilasciata una licenza di agibilità (art. 80 del </a:t>
            </a:r>
            <a:r>
              <a:rPr lang="it-IT" dirty="0" err="1"/>
              <a:t>Tulps</a:t>
            </a:r>
            <a:r>
              <a:rPr lang="it-IT" dirty="0"/>
              <a:t>), la richiesta può essere presentata, contestualmente alla richiesta di rilascio della licenza di pubblico spettacolo ex art. 68 del </a:t>
            </a:r>
            <a:r>
              <a:rPr lang="it-IT" dirty="0" err="1"/>
              <a:t>Tulps</a:t>
            </a:r>
            <a:r>
              <a:rPr lang="it-IT" dirty="0"/>
              <a:t>, dalla persona che organizza </a:t>
            </a:r>
            <a:r>
              <a:rPr lang="it-IT" dirty="0" smtClean="0"/>
              <a:t>l'evento.</a:t>
            </a:r>
          </a:p>
          <a:p>
            <a:r>
              <a:rPr lang="it-IT" dirty="0" smtClean="0"/>
              <a:t>In </a:t>
            </a:r>
            <a:r>
              <a:rPr lang="it-IT" dirty="0"/>
              <a:t>caso di società, associazione o ente, la richiesta può essere presentata dal legale rappresentante o da persona da lui delegata</a:t>
            </a:r>
            <a:r>
              <a:rPr lang="it-IT" dirty="0" smtClean="0"/>
              <a:t>.</a:t>
            </a:r>
            <a:r>
              <a:rPr lang="it-IT" dirty="0"/>
              <a:t/>
            </a:r>
            <a:br>
              <a:rPr lang="it-IT" dirty="0"/>
            </a:br>
            <a:endParaRPr lang="it-IT" dirty="0"/>
          </a:p>
          <a:p>
            <a:pPr marL="0" indent="0">
              <a:buNone/>
            </a:pPr>
            <a:endParaRPr lang="it-IT" dirty="0"/>
          </a:p>
        </p:txBody>
      </p:sp>
      <p:sp>
        <p:nvSpPr>
          <p:cNvPr id="5" name="Segnaposto numero diapositiva 4"/>
          <p:cNvSpPr>
            <a:spLocks noGrp="1"/>
          </p:cNvSpPr>
          <p:nvPr>
            <p:ph type="sldNum" sz="quarter" idx="12"/>
          </p:nvPr>
        </p:nvSpPr>
        <p:spPr/>
        <p:txBody>
          <a:bodyPr/>
          <a:lstStyle/>
          <a:p>
            <a:fld id="{CABB6F76-0F26-457E-9E71-FED89CE8FC80}" type="slidenum">
              <a:rPr lang="it-IT" smtClean="0"/>
              <a:t>14</a:t>
            </a:fld>
            <a:endParaRPr lang="it-IT"/>
          </a:p>
        </p:txBody>
      </p:sp>
      <p:sp>
        <p:nvSpPr>
          <p:cNvPr id="6" name="Segnaposto piè di pagina 4"/>
          <p:cNvSpPr>
            <a:spLocks noGrp="1"/>
          </p:cNvSpPr>
          <p:nvPr>
            <p:ph type="ftr" sz="quarter" idx="11"/>
          </p:nvPr>
        </p:nvSpPr>
        <p:spPr>
          <a:xfrm>
            <a:off x="323528" y="6457151"/>
            <a:ext cx="7920880" cy="365125"/>
          </a:xfrm>
        </p:spPr>
        <p:txBody>
          <a:bodyPr/>
          <a:lstStyle/>
          <a:p>
            <a:r>
              <a:rPr lang="it-IT" sz="1800" dirty="0" smtClean="0"/>
              <a:t>dott. Francesco Mautone – Viterbo 07/03/2017               f.mautone@pmcstudio.net</a:t>
            </a:r>
            <a:endParaRPr lang="it-IT" sz="1800" dirty="0"/>
          </a:p>
        </p:txBody>
      </p:sp>
    </p:spTree>
    <p:extLst>
      <p:ext uri="{BB962C8B-B14F-4D97-AF65-F5344CB8AC3E}">
        <p14:creationId xmlns:p14="http://schemas.microsoft.com/office/powerpoint/2010/main" val="21431632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a:t>Autorizzazioni (Art. 68 TULPS)</a:t>
            </a:r>
            <a:endParaRPr lang="it-IT" dirty="0"/>
          </a:p>
        </p:txBody>
      </p:sp>
      <p:sp>
        <p:nvSpPr>
          <p:cNvPr id="3" name="Segnaposto contenuto 2"/>
          <p:cNvSpPr>
            <a:spLocks noGrp="1"/>
          </p:cNvSpPr>
          <p:nvPr>
            <p:ph idx="1"/>
          </p:nvPr>
        </p:nvSpPr>
        <p:spPr/>
        <p:txBody>
          <a:bodyPr>
            <a:normAutofit fontScale="32500" lnSpcReduction="20000"/>
          </a:bodyPr>
          <a:lstStyle/>
          <a:p>
            <a:pPr marL="0" indent="0">
              <a:buNone/>
            </a:pPr>
            <a:r>
              <a:rPr lang="it-IT" sz="8000" b="1" dirty="0"/>
              <a:t>Licenza di esercizio di pubblico </a:t>
            </a:r>
            <a:r>
              <a:rPr lang="it-IT" sz="8000" b="1" dirty="0" smtClean="0"/>
              <a:t>spettacolo (Art. 68 TULPS)</a:t>
            </a:r>
            <a:endParaRPr lang="it-IT" sz="8000" b="1" dirty="0"/>
          </a:p>
          <a:p>
            <a:pPr marL="0" indent="0">
              <a:buNone/>
            </a:pPr>
            <a:r>
              <a:rPr lang="it-IT" sz="8000" b="1" dirty="0" smtClean="0"/>
              <a:t>Documentazione </a:t>
            </a:r>
            <a:r>
              <a:rPr lang="it-IT" sz="8000" b="1" dirty="0"/>
              <a:t>da </a:t>
            </a:r>
            <a:r>
              <a:rPr lang="it-IT" sz="8000" b="1" dirty="0" smtClean="0"/>
              <a:t>presentare</a:t>
            </a:r>
            <a:r>
              <a:rPr lang="it-IT" sz="8000" dirty="0"/>
              <a:t> </a:t>
            </a:r>
            <a:endParaRPr lang="it-IT" sz="8000" dirty="0" smtClean="0"/>
          </a:p>
          <a:p>
            <a:pPr marL="0" indent="0">
              <a:buNone/>
            </a:pPr>
            <a:r>
              <a:rPr lang="it-IT" sz="8000" b="1" dirty="0" smtClean="0">
                <a:hlinkClick r:id="rId2"/>
              </a:rPr>
              <a:t>modulo </a:t>
            </a:r>
            <a:r>
              <a:rPr lang="it-IT" sz="8000" b="1" dirty="0">
                <a:hlinkClick r:id="rId2"/>
              </a:rPr>
              <a:t>di richiesta</a:t>
            </a:r>
            <a:r>
              <a:rPr lang="it-IT" sz="8000" dirty="0"/>
              <a:t> all'</a:t>
            </a:r>
            <a:r>
              <a:rPr lang="it-IT" sz="8000" b="1" dirty="0">
                <a:hlinkClick r:id="rId3"/>
              </a:rPr>
              <a:t>Ufficio agibilità locali di pubblico spettacolo</a:t>
            </a:r>
            <a:r>
              <a:rPr lang="it-IT" sz="8000" dirty="0"/>
              <a:t>, presso il Settore Sicurezza Salute e Prevenzione.</a:t>
            </a:r>
            <a:br>
              <a:rPr lang="it-IT" sz="8000" dirty="0"/>
            </a:br>
            <a:endParaRPr lang="it-IT" sz="8000" dirty="0" smtClean="0"/>
          </a:p>
          <a:p>
            <a:pPr marL="0" indent="0">
              <a:buNone/>
            </a:pPr>
            <a:r>
              <a:rPr lang="it-IT" sz="8000" dirty="0" smtClean="0"/>
              <a:t>La </a:t>
            </a:r>
            <a:r>
              <a:rPr lang="it-IT" sz="8000" dirty="0"/>
              <a:t>licenza di esercizio di pubblico spettacolo (ex art. 68) può essere richiesta anche per eventi da effettuarsi all'aperto, ma la cui configurazione non rientra tra quelle assoggettabili all'applicazione dell'art. 80 del </a:t>
            </a:r>
            <a:r>
              <a:rPr lang="it-IT" sz="8000" dirty="0" err="1"/>
              <a:t>Tulps</a:t>
            </a:r>
            <a:r>
              <a:rPr lang="it-IT" sz="8000" dirty="0"/>
              <a:t>, o in un locale già provvisto di agibilità per locali di pubblico spettacolo relativa alla tipologia di attività prevista dalla manifestazione stessa; </a:t>
            </a:r>
          </a:p>
          <a:p>
            <a:pPr marL="0" indent="0">
              <a:buNone/>
            </a:pPr>
            <a:r>
              <a:rPr lang="it-IT" dirty="0"/>
              <a:t/>
            </a:r>
            <a:br>
              <a:rPr lang="it-IT" dirty="0"/>
            </a:br>
            <a:endParaRPr lang="it-IT" dirty="0"/>
          </a:p>
          <a:p>
            <a:pPr marL="0" indent="0">
              <a:buNone/>
            </a:pPr>
            <a:endParaRPr lang="it-IT" dirty="0"/>
          </a:p>
        </p:txBody>
      </p:sp>
      <p:sp>
        <p:nvSpPr>
          <p:cNvPr id="5" name="Segnaposto numero diapositiva 4"/>
          <p:cNvSpPr>
            <a:spLocks noGrp="1"/>
          </p:cNvSpPr>
          <p:nvPr>
            <p:ph type="sldNum" sz="quarter" idx="12"/>
          </p:nvPr>
        </p:nvSpPr>
        <p:spPr/>
        <p:txBody>
          <a:bodyPr/>
          <a:lstStyle/>
          <a:p>
            <a:fld id="{CABB6F76-0F26-457E-9E71-FED89CE8FC80}" type="slidenum">
              <a:rPr lang="it-IT" smtClean="0"/>
              <a:t>15</a:t>
            </a:fld>
            <a:endParaRPr lang="it-IT"/>
          </a:p>
        </p:txBody>
      </p:sp>
      <p:sp>
        <p:nvSpPr>
          <p:cNvPr id="6" name="Segnaposto piè di pagina 4"/>
          <p:cNvSpPr>
            <a:spLocks noGrp="1"/>
          </p:cNvSpPr>
          <p:nvPr>
            <p:ph type="ftr" sz="quarter" idx="11"/>
          </p:nvPr>
        </p:nvSpPr>
        <p:spPr>
          <a:xfrm>
            <a:off x="323528" y="6457151"/>
            <a:ext cx="7920880" cy="365125"/>
          </a:xfrm>
        </p:spPr>
        <p:txBody>
          <a:bodyPr/>
          <a:lstStyle/>
          <a:p>
            <a:r>
              <a:rPr lang="it-IT" sz="1800" dirty="0" smtClean="0"/>
              <a:t>dott. Francesco Mautone – Viterbo 07/03/2017               f.mautone@pmcstudio.net</a:t>
            </a:r>
            <a:endParaRPr lang="it-IT" sz="1800" dirty="0"/>
          </a:p>
        </p:txBody>
      </p:sp>
    </p:spTree>
    <p:extLst>
      <p:ext uri="{BB962C8B-B14F-4D97-AF65-F5344CB8AC3E}">
        <p14:creationId xmlns:p14="http://schemas.microsoft.com/office/powerpoint/2010/main" val="38310698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a:t>Autorizzazioni (Art. </a:t>
            </a:r>
            <a:r>
              <a:rPr lang="it-IT" b="1" dirty="0" smtClean="0"/>
              <a:t>80 </a:t>
            </a:r>
            <a:r>
              <a:rPr lang="it-IT" b="1" dirty="0"/>
              <a:t>TULPS)</a:t>
            </a:r>
            <a:endParaRPr lang="it-IT" dirty="0"/>
          </a:p>
        </p:txBody>
      </p:sp>
      <p:sp>
        <p:nvSpPr>
          <p:cNvPr id="3" name="Segnaposto contenuto 2"/>
          <p:cNvSpPr>
            <a:spLocks noGrp="1"/>
          </p:cNvSpPr>
          <p:nvPr>
            <p:ph idx="1"/>
          </p:nvPr>
        </p:nvSpPr>
        <p:spPr/>
        <p:txBody>
          <a:bodyPr>
            <a:normAutofit fontScale="92500" lnSpcReduction="20000"/>
          </a:bodyPr>
          <a:lstStyle/>
          <a:p>
            <a:pPr marL="0" indent="0">
              <a:buNone/>
            </a:pPr>
            <a:r>
              <a:rPr lang="it-IT" b="1" dirty="0"/>
              <a:t>Art. 80 TULPS</a:t>
            </a:r>
          </a:p>
          <a:p>
            <a:pPr marL="0" indent="0">
              <a:buNone/>
            </a:pPr>
            <a:r>
              <a:rPr lang="it-IT" dirty="0"/>
              <a:t>L'autorità di pubblica sicurezza non può concedere la licenza per l'apertura di un teatro o di un luogo di pubblico spettacolo, prima di aver fatto verificare da una commissione tecnica la solidità e la sicurezza dell'edificio e l'esistenza di uscite pienamente adatte a sgombrarlo prontamente nel caso di incendio</a:t>
            </a:r>
            <a:r>
              <a:rPr lang="it-IT" dirty="0" smtClean="0"/>
              <a:t>.</a:t>
            </a:r>
          </a:p>
          <a:p>
            <a:pPr marL="0" indent="0">
              <a:buNone/>
            </a:pPr>
            <a:r>
              <a:rPr lang="it-IT" dirty="0"/>
              <a:t>Le spese dell'ispezione e quelle per i servizi di prevenzione contro gli incendi sono a carico di chi domanda la licenza.</a:t>
            </a:r>
          </a:p>
          <a:p>
            <a:pPr marL="0" indent="0">
              <a:buNone/>
            </a:pPr>
            <a:endParaRPr lang="it-IT" dirty="0"/>
          </a:p>
        </p:txBody>
      </p:sp>
      <p:sp>
        <p:nvSpPr>
          <p:cNvPr id="5" name="Segnaposto numero diapositiva 4"/>
          <p:cNvSpPr>
            <a:spLocks noGrp="1"/>
          </p:cNvSpPr>
          <p:nvPr>
            <p:ph type="sldNum" sz="quarter" idx="12"/>
          </p:nvPr>
        </p:nvSpPr>
        <p:spPr/>
        <p:txBody>
          <a:bodyPr/>
          <a:lstStyle/>
          <a:p>
            <a:fld id="{CABB6F76-0F26-457E-9E71-FED89CE8FC80}" type="slidenum">
              <a:rPr lang="it-IT" smtClean="0"/>
              <a:t>16</a:t>
            </a:fld>
            <a:endParaRPr lang="it-IT"/>
          </a:p>
        </p:txBody>
      </p:sp>
      <p:sp>
        <p:nvSpPr>
          <p:cNvPr id="6" name="Segnaposto piè di pagina 4"/>
          <p:cNvSpPr>
            <a:spLocks noGrp="1"/>
          </p:cNvSpPr>
          <p:nvPr>
            <p:ph type="ftr" sz="quarter" idx="11"/>
          </p:nvPr>
        </p:nvSpPr>
        <p:spPr>
          <a:xfrm>
            <a:off x="323528" y="6457151"/>
            <a:ext cx="7920880" cy="365125"/>
          </a:xfrm>
        </p:spPr>
        <p:txBody>
          <a:bodyPr/>
          <a:lstStyle/>
          <a:p>
            <a:r>
              <a:rPr lang="it-IT" sz="1800" dirty="0" smtClean="0"/>
              <a:t>dott. Francesco Mautone – Viterbo 07/03/2017               f.mautone@pmcstudio.net</a:t>
            </a:r>
            <a:endParaRPr lang="it-IT" sz="1800" dirty="0"/>
          </a:p>
        </p:txBody>
      </p:sp>
    </p:spTree>
    <p:extLst>
      <p:ext uri="{BB962C8B-B14F-4D97-AF65-F5344CB8AC3E}">
        <p14:creationId xmlns:p14="http://schemas.microsoft.com/office/powerpoint/2010/main" val="26392991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a:t>Autorizzazioni (Art. </a:t>
            </a:r>
            <a:r>
              <a:rPr lang="it-IT" b="1" dirty="0" smtClean="0"/>
              <a:t>80 </a:t>
            </a:r>
            <a:r>
              <a:rPr lang="it-IT" b="1" dirty="0"/>
              <a:t>TULPS)</a:t>
            </a:r>
            <a:endParaRPr lang="it-IT" dirty="0"/>
          </a:p>
        </p:txBody>
      </p:sp>
      <p:sp>
        <p:nvSpPr>
          <p:cNvPr id="3" name="Segnaposto contenuto 2"/>
          <p:cNvSpPr>
            <a:spLocks noGrp="1"/>
          </p:cNvSpPr>
          <p:nvPr>
            <p:ph idx="1"/>
          </p:nvPr>
        </p:nvSpPr>
        <p:spPr>
          <a:xfrm>
            <a:off x="179512" y="1600200"/>
            <a:ext cx="8712968" cy="4525963"/>
          </a:xfrm>
        </p:spPr>
        <p:txBody>
          <a:bodyPr>
            <a:normAutofit fontScale="77500" lnSpcReduction="20000"/>
          </a:bodyPr>
          <a:lstStyle/>
          <a:p>
            <a:pPr marL="0" indent="0">
              <a:buNone/>
            </a:pPr>
            <a:r>
              <a:rPr lang="it-IT" dirty="0"/>
              <a:t>In caso di assenza delle autorizzazioni di cui all’art. </a:t>
            </a:r>
            <a:r>
              <a:rPr lang="it-IT" dirty="0" smtClean="0"/>
              <a:t>80 </a:t>
            </a:r>
            <a:r>
              <a:rPr lang="it-IT" dirty="0"/>
              <a:t>TULPS ove necessarie, si rende applicabile </a:t>
            </a:r>
            <a:r>
              <a:rPr lang="it-IT" b="1" u="sng" dirty="0"/>
              <a:t>l’art. </a:t>
            </a:r>
            <a:r>
              <a:rPr lang="it-IT" b="1" u="sng" dirty="0" smtClean="0"/>
              <a:t>681 Codice </a:t>
            </a:r>
            <a:r>
              <a:rPr lang="it-IT" b="1" u="sng" dirty="0"/>
              <a:t>Penale</a:t>
            </a:r>
          </a:p>
          <a:p>
            <a:pPr marL="0" indent="0">
              <a:buNone/>
            </a:pPr>
            <a:r>
              <a:rPr lang="it-IT" b="1" dirty="0"/>
              <a:t>Apertura abusiva di luoghi di pubblico spettacolo o trattenimento</a:t>
            </a:r>
          </a:p>
          <a:p>
            <a:pPr marL="0" indent="0">
              <a:buNone/>
            </a:pPr>
            <a:r>
              <a:rPr lang="it-IT" dirty="0" smtClean="0"/>
              <a:t>Chiunque </a:t>
            </a:r>
            <a:r>
              <a:rPr lang="it-IT" i="1" dirty="0" smtClean="0"/>
              <a:t>(</a:t>
            </a:r>
            <a:r>
              <a:rPr lang="it-IT" i="1" dirty="0"/>
              <a:t>proprietario o dal gestore di fatto del </a:t>
            </a:r>
            <a:r>
              <a:rPr lang="it-IT" i="1" dirty="0" smtClean="0"/>
              <a:t>locale)</a:t>
            </a:r>
            <a:r>
              <a:rPr lang="it-IT" dirty="0" smtClean="0"/>
              <a:t> apre o tiene aperti luoghi di pubblico spettacolo, trattenimento o ritrovo </a:t>
            </a:r>
            <a:r>
              <a:rPr lang="it-IT" baseline="30000" dirty="0" smtClean="0">
                <a:hlinkClick r:id="rId2"/>
              </a:rPr>
              <a:t>(1)</a:t>
            </a:r>
            <a:r>
              <a:rPr lang="it-IT" dirty="0" smtClean="0"/>
              <a:t>, senza avere osservato le prescrizioni dell'Autorità a tutela della </a:t>
            </a:r>
            <a:r>
              <a:rPr lang="it-IT" u="sng" dirty="0" smtClean="0">
                <a:hlinkClick r:id="rId3" tooltip="Dizionario Giuridico: Incolumità pubblica"/>
              </a:rPr>
              <a:t>incolumità pubblica</a:t>
            </a:r>
            <a:r>
              <a:rPr lang="it-IT" dirty="0" smtClean="0"/>
              <a:t>, è punito con l'</a:t>
            </a:r>
            <a:r>
              <a:rPr lang="it-IT" u="sng" dirty="0" smtClean="0">
                <a:hlinkClick r:id="rId4" tooltip="Dizionario Giuridico: Arresto"/>
              </a:rPr>
              <a:t>arresto</a:t>
            </a:r>
            <a:r>
              <a:rPr lang="it-IT" dirty="0" smtClean="0"/>
              <a:t> fino a sei mesi e con l'</a:t>
            </a:r>
            <a:r>
              <a:rPr lang="it-IT" u="sng" dirty="0" smtClean="0">
                <a:hlinkClick r:id="rId5" tooltip="Dizionario Giuridico: Ammenda"/>
              </a:rPr>
              <a:t>ammenda</a:t>
            </a:r>
            <a:r>
              <a:rPr lang="it-IT" dirty="0" smtClean="0"/>
              <a:t> non inferiore a </a:t>
            </a:r>
            <a:r>
              <a:rPr lang="it-IT" dirty="0" err="1" smtClean="0"/>
              <a:t>centotre</a:t>
            </a:r>
            <a:r>
              <a:rPr lang="it-IT" dirty="0" smtClean="0"/>
              <a:t> euro.</a:t>
            </a:r>
          </a:p>
          <a:p>
            <a:pPr marL="0" indent="0">
              <a:buNone/>
            </a:pPr>
            <a:endParaRPr lang="it-IT" dirty="0" smtClean="0"/>
          </a:p>
          <a:p>
            <a:pPr marL="0" indent="0">
              <a:buNone/>
            </a:pPr>
            <a:r>
              <a:rPr lang="it-IT" sz="2600" i="1" dirty="0" smtClean="0"/>
              <a:t>(1)</a:t>
            </a:r>
            <a:r>
              <a:rPr lang="it-IT" sz="2600" i="1" dirty="0"/>
              <a:t> Vi rientrano anche i locali per il cui accesso è richiesto l'acquisto di un biglietto o il rilasci di una tessera, a titolo gratuito o a pagamento, qualora sia consentito un accesso indiscriminato</a:t>
            </a:r>
            <a:r>
              <a:rPr lang="it-IT" i="1" dirty="0"/>
              <a:t>.</a:t>
            </a:r>
          </a:p>
          <a:p>
            <a:pPr marL="0" indent="0">
              <a:buNone/>
            </a:pPr>
            <a:endParaRPr lang="it-IT" i="1" dirty="0"/>
          </a:p>
          <a:p>
            <a:pPr marL="0" indent="0">
              <a:buNone/>
            </a:pPr>
            <a:endParaRPr lang="it-IT" dirty="0"/>
          </a:p>
        </p:txBody>
      </p:sp>
      <p:sp>
        <p:nvSpPr>
          <p:cNvPr id="5" name="Segnaposto numero diapositiva 4"/>
          <p:cNvSpPr>
            <a:spLocks noGrp="1"/>
          </p:cNvSpPr>
          <p:nvPr>
            <p:ph type="sldNum" sz="quarter" idx="12"/>
          </p:nvPr>
        </p:nvSpPr>
        <p:spPr/>
        <p:txBody>
          <a:bodyPr/>
          <a:lstStyle/>
          <a:p>
            <a:fld id="{CABB6F76-0F26-457E-9E71-FED89CE8FC80}" type="slidenum">
              <a:rPr lang="it-IT" smtClean="0"/>
              <a:t>17</a:t>
            </a:fld>
            <a:endParaRPr lang="it-IT"/>
          </a:p>
        </p:txBody>
      </p:sp>
      <p:sp>
        <p:nvSpPr>
          <p:cNvPr id="6" name="Segnaposto piè di pagina 4"/>
          <p:cNvSpPr>
            <a:spLocks noGrp="1"/>
          </p:cNvSpPr>
          <p:nvPr>
            <p:ph type="ftr" sz="quarter" idx="11"/>
          </p:nvPr>
        </p:nvSpPr>
        <p:spPr>
          <a:xfrm>
            <a:off x="323528" y="6457151"/>
            <a:ext cx="7920880" cy="365125"/>
          </a:xfrm>
        </p:spPr>
        <p:txBody>
          <a:bodyPr/>
          <a:lstStyle/>
          <a:p>
            <a:r>
              <a:rPr lang="it-IT" sz="1800" dirty="0" smtClean="0"/>
              <a:t>dott. Francesco Mautone – Viterbo 07/03/2017               f.mautone@pmcstudio.net</a:t>
            </a:r>
            <a:endParaRPr lang="it-IT" sz="1800" dirty="0"/>
          </a:p>
        </p:txBody>
      </p:sp>
    </p:spTree>
    <p:extLst>
      <p:ext uri="{BB962C8B-B14F-4D97-AF65-F5344CB8AC3E}">
        <p14:creationId xmlns:p14="http://schemas.microsoft.com/office/powerpoint/2010/main" val="31226339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a:t>Autorizzazioni (Art. </a:t>
            </a:r>
            <a:r>
              <a:rPr lang="it-IT" b="1" dirty="0" smtClean="0"/>
              <a:t>80 </a:t>
            </a:r>
            <a:r>
              <a:rPr lang="it-IT" b="1" dirty="0"/>
              <a:t>TULPS)</a:t>
            </a:r>
            <a:endParaRPr lang="it-IT" dirty="0"/>
          </a:p>
        </p:txBody>
      </p:sp>
      <p:sp>
        <p:nvSpPr>
          <p:cNvPr id="3" name="Segnaposto contenuto 2"/>
          <p:cNvSpPr>
            <a:spLocks noGrp="1"/>
          </p:cNvSpPr>
          <p:nvPr>
            <p:ph idx="1"/>
          </p:nvPr>
        </p:nvSpPr>
        <p:spPr>
          <a:xfrm>
            <a:off x="179512" y="1340768"/>
            <a:ext cx="8712968" cy="4785395"/>
          </a:xfrm>
        </p:spPr>
        <p:txBody>
          <a:bodyPr>
            <a:noAutofit/>
          </a:bodyPr>
          <a:lstStyle/>
          <a:p>
            <a:pPr marL="0" indent="0">
              <a:buNone/>
            </a:pPr>
            <a:r>
              <a:rPr lang="it-IT" sz="1800" dirty="0" smtClean="0"/>
              <a:t>Nella domanda di autorizzazione, tra le altre cose occorrono due </a:t>
            </a:r>
            <a:r>
              <a:rPr lang="it-IT" sz="1800" dirty="0"/>
              <a:t>certificati </a:t>
            </a:r>
            <a:r>
              <a:rPr lang="it-IT" sz="1800" dirty="0" smtClean="0"/>
              <a:t>fondamentali</a:t>
            </a:r>
            <a:endParaRPr lang="it-IT" sz="1800" dirty="0"/>
          </a:p>
          <a:p>
            <a:r>
              <a:rPr lang="it-IT" sz="1800" b="1" dirty="0" smtClean="0"/>
              <a:t>Licenza di agibilità rilasciata dalla Commissione Comunale di Vigilanza o dalla Commissione Comunale Provinciale </a:t>
            </a:r>
            <a:r>
              <a:rPr lang="it-IT" sz="1800" dirty="0" smtClean="0"/>
              <a:t>(a </a:t>
            </a:r>
            <a:r>
              <a:rPr lang="it-IT" sz="1800" dirty="0"/>
              <a:t>seconda se l'attività risiede nella Provincia o in un Capoluogo di provincia)</a:t>
            </a:r>
          </a:p>
          <a:p>
            <a:r>
              <a:rPr lang="it-IT" sz="1800" b="1" dirty="0"/>
              <a:t>Certificato di Prevenzione Incendi </a:t>
            </a:r>
            <a:r>
              <a:rPr lang="it-IT" sz="1800" dirty="0"/>
              <a:t>rilasciato dal Ministero dell'Interno presso il Comando provinciale dei Vigili del Fuoco</a:t>
            </a:r>
          </a:p>
          <a:p>
            <a:pPr marL="0" indent="0">
              <a:buNone/>
            </a:pPr>
            <a:endParaRPr lang="it-IT" sz="1200" dirty="0" smtClean="0"/>
          </a:p>
          <a:p>
            <a:pPr marL="0" indent="0">
              <a:buNone/>
            </a:pPr>
            <a:r>
              <a:rPr lang="it-IT" sz="1800" dirty="0"/>
              <a:t>nei casi in cui si deve presentare il "Modulo agibilità e/o autorizzazione manifestazione temporanea </a:t>
            </a:r>
            <a:r>
              <a:rPr lang="it-IT" sz="1800" dirty="0" smtClean="0"/>
              <a:t>di pubblico </a:t>
            </a:r>
            <a:r>
              <a:rPr lang="it-IT" sz="1800" dirty="0"/>
              <a:t>spettacolo" è necessario allegare anche </a:t>
            </a:r>
            <a:r>
              <a:rPr lang="it-IT" sz="1800" dirty="0" smtClean="0"/>
              <a:t>una serie di documenti che dipendono dal numero massimo di persone che parteciperanno all’evento (oltre 200 persone o fino a 200 persone).</a:t>
            </a:r>
          </a:p>
          <a:p>
            <a:pPr marL="0" indent="0">
              <a:buNone/>
            </a:pPr>
            <a:endParaRPr lang="it-IT" sz="1200" dirty="0"/>
          </a:p>
          <a:p>
            <a:pPr marL="0" indent="0">
              <a:buNone/>
            </a:pPr>
            <a:r>
              <a:rPr lang="it-IT" sz="1800" dirty="0"/>
              <a:t>Per ottenere le autorizzazioni antincendio, per tutte le attività e per tutte le categorie di rischio, è necessario </a:t>
            </a:r>
            <a:r>
              <a:rPr lang="it-IT" sz="1800" dirty="0" smtClean="0"/>
              <a:t>elaborare un </a:t>
            </a:r>
            <a:r>
              <a:rPr lang="it-IT" sz="1800" dirty="0"/>
              <a:t>progetto antincendio. A seconda della categoria di appartenenza il progetto può richiedere o meno l’ </a:t>
            </a:r>
            <a:r>
              <a:rPr lang="it-IT" sz="1800" dirty="0" smtClean="0"/>
              <a:t>approvazione da </a:t>
            </a:r>
            <a:r>
              <a:rPr lang="it-IT" sz="1800" dirty="0"/>
              <a:t>parte del Comando Provinciale dei Vigili del Fuoco.</a:t>
            </a:r>
          </a:p>
          <a:p>
            <a:pPr marL="0" indent="0">
              <a:buNone/>
            </a:pPr>
            <a:endParaRPr lang="it-IT" sz="1600" dirty="0" smtClean="0"/>
          </a:p>
        </p:txBody>
      </p:sp>
      <p:sp>
        <p:nvSpPr>
          <p:cNvPr id="5" name="Segnaposto numero diapositiva 4"/>
          <p:cNvSpPr>
            <a:spLocks noGrp="1"/>
          </p:cNvSpPr>
          <p:nvPr>
            <p:ph type="sldNum" sz="quarter" idx="12"/>
          </p:nvPr>
        </p:nvSpPr>
        <p:spPr/>
        <p:txBody>
          <a:bodyPr/>
          <a:lstStyle/>
          <a:p>
            <a:fld id="{CABB6F76-0F26-457E-9E71-FED89CE8FC80}" type="slidenum">
              <a:rPr lang="it-IT" smtClean="0"/>
              <a:t>18</a:t>
            </a:fld>
            <a:endParaRPr lang="it-IT"/>
          </a:p>
        </p:txBody>
      </p:sp>
      <p:sp>
        <p:nvSpPr>
          <p:cNvPr id="6" name="Segnaposto piè di pagina 4"/>
          <p:cNvSpPr>
            <a:spLocks noGrp="1"/>
          </p:cNvSpPr>
          <p:nvPr>
            <p:ph type="ftr" sz="quarter" idx="11"/>
          </p:nvPr>
        </p:nvSpPr>
        <p:spPr>
          <a:xfrm>
            <a:off x="323528" y="6457151"/>
            <a:ext cx="7920880" cy="365125"/>
          </a:xfrm>
        </p:spPr>
        <p:txBody>
          <a:bodyPr/>
          <a:lstStyle/>
          <a:p>
            <a:r>
              <a:rPr lang="it-IT" sz="1800" dirty="0" smtClean="0"/>
              <a:t>dott. Francesco Mautone – Viterbo 07/03/2017               f.mautone@pmcstudio.net</a:t>
            </a:r>
            <a:endParaRPr lang="it-IT" sz="1800" dirty="0"/>
          </a:p>
        </p:txBody>
      </p:sp>
    </p:spTree>
    <p:extLst>
      <p:ext uri="{BB962C8B-B14F-4D97-AF65-F5344CB8AC3E}">
        <p14:creationId xmlns:p14="http://schemas.microsoft.com/office/powerpoint/2010/main" val="40968417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a:t>Autorizzazioni (Art. </a:t>
            </a:r>
            <a:r>
              <a:rPr lang="it-IT" b="1" dirty="0" smtClean="0"/>
              <a:t>80 </a:t>
            </a:r>
            <a:r>
              <a:rPr lang="it-IT" b="1" dirty="0"/>
              <a:t>TULPS)</a:t>
            </a:r>
            <a:endParaRPr lang="it-IT" dirty="0"/>
          </a:p>
        </p:txBody>
      </p:sp>
      <p:sp>
        <p:nvSpPr>
          <p:cNvPr id="3" name="Segnaposto contenuto 2"/>
          <p:cNvSpPr>
            <a:spLocks noGrp="1"/>
          </p:cNvSpPr>
          <p:nvPr>
            <p:ph idx="1"/>
          </p:nvPr>
        </p:nvSpPr>
        <p:spPr>
          <a:xfrm>
            <a:off x="179512" y="1340768"/>
            <a:ext cx="8712968" cy="4785395"/>
          </a:xfrm>
        </p:spPr>
        <p:txBody>
          <a:bodyPr>
            <a:noAutofit/>
          </a:bodyPr>
          <a:lstStyle/>
          <a:p>
            <a:pPr marL="0" indent="0">
              <a:buNone/>
            </a:pPr>
            <a:r>
              <a:rPr lang="it-IT" sz="1600" dirty="0" smtClean="0"/>
              <a:t>Per </a:t>
            </a:r>
            <a:r>
              <a:rPr lang="it-IT" sz="1600" dirty="0"/>
              <a:t>l'applicazione </a:t>
            </a:r>
            <a:r>
              <a:rPr lang="it-IT" sz="1600" dirty="0" smtClean="0"/>
              <a:t>dell'art.80 TULPS sono </a:t>
            </a:r>
            <a:r>
              <a:rPr lang="it-IT" sz="1600" dirty="0"/>
              <a:t>istituite </a:t>
            </a:r>
            <a:r>
              <a:rPr lang="it-IT" sz="1600" b="1" dirty="0"/>
              <a:t>commissioni di vigilanza </a:t>
            </a:r>
            <a:r>
              <a:rPr lang="it-IT" sz="1600" dirty="0"/>
              <a:t>aventi i seguenti compiti: </a:t>
            </a:r>
          </a:p>
          <a:p>
            <a:pPr marL="0" indent="0">
              <a:buNone/>
            </a:pPr>
            <a:r>
              <a:rPr lang="it-IT" sz="1600" i="1" dirty="0"/>
              <a:t>a</a:t>
            </a:r>
            <a:r>
              <a:rPr lang="it-IT" sz="1600" dirty="0"/>
              <a:t>) esprimere </a:t>
            </a:r>
            <a:r>
              <a:rPr lang="it-IT" sz="1600" dirty="0" smtClean="0"/>
              <a:t>parere su </a:t>
            </a:r>
            <a:r>
              <a:rPr lang="it-IT" sz="1600" dirty="0"/>
              <a:t>progetti di nuovi teatri e </a:t>
            </a:r>
            <a:r>
              <a:rPr lang="it-IT" sz="1600" dirty="0" smtClean="0"/>
              <a:t>altri </a:t>
            </a:r>
            <a:r>
              <a:rPr lang="it-IT" sz="1600" dirty="0"/>
              <a:t>locali o impianti di pubblico spettacolo e </a:t>
            </a:r>
            <a:r>
              <a:rPr lang="it-IT" sz="1600" dirty="0" smtClean="0"/>
              <a:t>trattenimento</a:t>
            </a:r>
            <a:r>
              <a:rPr lang="it-IT" sz="1600" dirty="0"/>
              <a:t>, o di sostanziali modificazioni a quelli esistenti; </a:t>
            </a:r>
          </a:p>
          <a:p>
            <a:pPr marL="0" indent="0">
              <a:buNone/>
            </a:pPr>
            <a:r>
              <a:rPr lang="it-IT" sz="1600" i="1" dirty="0"/>
              <a:t>b</a:t>
            </a:r>
            <a:r>
              <a:rPr lang="it-IT" sz="1600" dirty="0"/>
              <a:t>) verificare le condizioni di solidità, di sicurezza e di igiene dei locali stessi o degli impianti ed indicare le misure e le cautele ritenute necessarie sia nell'interesse dell'igiene che della prevenzione </a:t>
            </a:r>
            <a:r>
              <a:rPr lang="it-IT" sz="1600" dirty="0" smtClean="0"/>
              <a:t>infortuni</a:t>
            </a:r>
            <a:r>
              <a:rPr lang="it-IT" sz="1600" dirty="0"/>
              <a:t>; </a:t>
            </a:r>
          </a:p>
          <a:p>
            <a:pPr marL="0" indent="0">
              <a:buNone/>
            </a:pPr>
            <a:r>
              <a:rPr lang="it-IT" sz="1600" i="1" dirty="0"/>
              <a:t>c</a:t>
            </a:r>
            <a:r>
              <a:rPr lang="it-IT" sz="1600" dirty="0"/>
              <a:t>) accertare la conformità alle disposizioni vigenti e la visibilità delle scritte e degli avvisi per il pubblico prescritti per la sicurezza e per l'incolumità pubblica; </a:t>
            </a:r>
          </a:p>
          <a:p>
            <a:pPr marL="0" indent="0">
              <a:buNone/>
            </a:pPr>
            <a:r>
              <a:rPr lang="it-IT" sz="1600" i="1" dirty="0"/>
              <a:t>d</a:t>
            </a:r>
            <a:r>
              <a:rPr lang="it-IT" sz="1600" dirty="0"/>
              <a:t>) </a:t>
            </a:r>
            <a:r>
              <a:rPr lang="it-IT" sz="1600" dirty="0" smtClean="0"/>
              <a:t>Accertare gli </a:t>
            </a:r>
            <a:r>
              <a:rPr lang="it-IT" sz="1600" dirty="0"/>
              <a:t>aspetti tecnici di sicurezza e di igiene </a:t>
            </a:r>
            <a:endParaRPr lang="it-IT" sz="1600" dirty="0" smtClean="0"/>
          </a:p>
          <a:p>
            <a:pPr marL="0" indent="0">
              <a:buNone/>
            </a:pPr>
            <a:r>
              <a:rPr lang="it-IT" sz="1600" i="1" dirty="0" smtClean="0"/>
              <a:t>e</a:t>
            </a:r>
            <a:r>
              <a:rPr lang="it-IT" sz="1600" dirty="0"/>
              <a:t>) controllare con frequenza che vengano osservate le norme e le cautele imposte e che i meccanismi di sicurezza funzionino regolarmente, suggerendo all'autorità competente gli eventuali provvedimenti. </a:t>
            </a:r>
          </a:p>
          <a:p>
            <a:pPr marL="0" indent="0">
              <a:buNone/>
            </a:pPr>
            <a:r>
              <a:rPr lang="it-IT" sz="1600" b="1" dirty="0"/>
              <a:t>Per i locali e gli impianti con capienza complessiva pari o inferiore a 200 persone</a:t>
            </a:r>
            <a:r>
              <a:rPr lang="it-IT" sz="1600" dirty="0"/>
              <a:t>, le verifiche e gli accertamenti </a:t>
            </a:r>
            <a:r>
              <a:rPr lang="it-IT" sz="1600" dirty="0" smtClean="0"/>
              <a:t>sopra descritti sono </a:t>
            </a:r>
            <a:r>
              <a:rPr lang="it-IT" sz="1600" dirty="0"/>
              <a:t>sostituiti, ferme restando le disposizioni sanitarie vigenti, da una relazione tecnica di un professionista iscritto nell'albo degli ingegneri o nell'albo degli architetti o nell'albo dei periti industriali o nell'albo dei geometri che attesta la rispondenza del locale o dell'impianto alle regole tecniche stabilite con decreto del Ministro </a:t>
            </a:r>
            <a:r>
              <a:rPr lang="it-IT" sz="1600" dirty="0" smtClean="0"/>
              <a:t>dell'interno. </a:t>
            </a:r>
            <a:endParaRPr lang="it-IT" sz="1600" dirty="0"/>
          </a:p>
          <a:p>
            <a:pPr marL="0" indent="0">
              <a:buNone/>
            </a:pPr>
            <a:endParaRPr lang="it-IT" sz="1600" dirty="0" smtClean="0"/>
          </a:p>
        </p:txBody>
      </p:sp>
      <p:sp>
        <p:nvSpPr>
          <p:cNvPr id="5" name="Segnaposto numero diapositiva 4"/>
          <p:cNvSpPr>
            <a:spLocks noGrp="1"/>
          </p:cNvSpPr>
          <p:nvPr>
            <p:ph type="sldNum" sz="quarter" idx="12"/>
          </p:nvPr>
        </p:nvSpPr>
        <p:spPr/>
        <p:txBody>
          <a:bodyPr/>
          <a:lstStyle/>
          <a:p>
            <a:fld id="{CABB6F76-0F26-457E-9E71-FED89CE8FC80}" type="slidenum">
              <a:rPr lang="it-IT" smtClean="0"/>
              <a:t>19</a:t>
            </a:fld>
            <a:endParaRPr lang="it-IT"/>
          </a:p>
        </p:txBody>
      </p:sp>
      <p:sp>
        <p:nvSpPr>
          <p:cNvPr id="6" name="Segnaposto piè di pagina 4"/>
          <p:cNvSpPr>
            <a:spLocks noGrp="1"/>
          </p:cNvSpPr>
          <p:nvPr>
            <p:ph type="ftr" sz="quarter" idx="11"/>
          </p:nvPr>
        </p:nvSpPr>
        <p:spPr>
          <a:xfrm>
            <a:off x="323528" y="6457151"/>
            <a:ext cx="7920880" cy="365125"/>
          </a:xfrm>
        </p:spPr>
        <p:txBody>
          <a:bodyPr/>
          <a:lstStyle/>
          <a:p>
            <a:r>
              <a:rPr lang="it-IT" sz="1800" dirty="0" smtClean="0"/>
              <a:t>dott. Francesco Mautone – Viterbo 07/03/2017               f.mautone@pmcstudio.net</a:t>
            </a:r>
            <a:endParaRPr lang="it-IT" sz="1800" dirty="0"/>
          </a:p>
        </p:txBody>
      </p:sp>
    </p:spTree>
    <p:extLst>
      <p:ext uri="{BB962C8B-B14F-4D97-AF65-F5344CB8AC3E}">
        <p14:creationId xmlns:p14="http://schemas.microsoft.com/office/powerpoint/2010/main" val="1253286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16633"/>
            <a:ext cx="8712968" cy="1008112"/>
          </a:xfrm>
        </p:spPr>
        <p:txBody>
          <a:bodyPr>
            <a:normAutofit fontScale="90000"/>
          </a:bodyPr>
          <a:lstStyle/>
          <a:p>
            <a:r>
              <a:rPr lang="it-IT" b="1" dirty="0" smtClean="0"/>
              <a:t>Gestione di </a:t>
            </a:r>
            <a:r>
              <a:rPr lang="it-IT" b="1" dirty="0"/>
              <a:t>un’attività di spettacolo come </a:t>
            </a:r>
            <a:r>
              <a:rPr lang="it-IT" b="1" dirty="0" smtClean="0"/>
              <a:t>associazione</a:t>
            </a:r>
            <a:endParaRPr lang="it-IT" dirty="0"/>
          </a:p>
        </p:txBody>
      </p:sp>
      <p:sp>
        <p:nvSpPr>
          <p:cNvPr id="3" name="Sottotitolo 2"/>
          <p:cNvSpPr>
            <a:spLocks noGrp="1"/>
          </p:cNvSpPr>
          <p:nvPr>
            <p:ph type="subTitle" idx="1"/>
          </p:nvPr>
        </p:nvSpPr>
        <p:spPr>
          <a:xfrm>
            <a:off x="179512" y="1340768"/>
            <a:ext cx="8856984" cy="4896544"/>
          </a:xfrm>
        </p:spPr>
        <p:txBody>
          <a:bodyPr>
            <a:noAutofit/>
          </a:bodyPr>
          <a:lstStyle/>
          <a:p>
            <a:pPr algn="l"/>
            <a:r>
              <a:rPr lang="it-IT" sz="2400" b="1" dirty="0" smtClean="0">
                <a:solidFill>
                  <a:schemeClr val="tx1"/>
                </a:solidFill>
              </a:rPr>
              <a:t>Controlli: </a:t>
            </a:r>
            <a:r>
              <a:rPr lang="it-IT" sz="2400" dirty="0">
                <a:solidFill>
                  <a:schemeClr val="tx1"/>
                </a:solidFill>
              </a:rPr>
              <a:t>Il </a:t>
            </a:r>
            <a:r>
              <a:rPr lang="it-IT" sz="2400" dirty="0" smtClean="0">
                <a:solidFill>
                  <a:schemeClr val="tx1"/>
                </a:solidFill>
              </a:rPr>
              <a:t>DPR 235/2001 </a:t>
            </a:r>
            <a:r>
              <a:rPr lang="it-IT" sz="2400" dirty="0">
                <a:solidFill>
                  <a:schemeClr val="tx1"/>
                </a:solidFill>
              </a:rPr>
              <a:t>chiarisce che nei confronti dei circoli privati “Resta ferma la possibilità per il comune di effettuare controlli ed ispezioni”… I controlli </a:t>
            </a:r>
            <a:r>
              <a:rPr lang="it-IT" sz="2400" dirty="0" smtClean="0">
                <a:solidFill>
                  <a:schemeClr val="tx1"/>
                </a:solidFill>
              </a:rPr>
              <a:t>potranno </a:t>
            </a:r>
            <a:r>
              <a:rPr lang="it-IT" sz="2400" dirty="0">
                <a:solidFill>
                  <a:schemeClr val="tx1"/>
                </a:solidFill>
              </a:rPr>
              <a:t>riguardare, tra gli altri aspetti:</a:t>
            </a:r>
          </a:p>
          <a:p>
            <a:pPr algn="l"/>
            <a:r>
              <a:rPr lang="it-IT" sz="2400" dirty="0" smtClean="0">
                <a:solidFill>
                  <a:schemeClr val="tx1"/>
                </a:solidFill>
              </a:rPr>
              <a:t>– </a:t>
            </a:r>
            <a:r>
              <a:rPr lang="it-IT" sz="2400" dirty="0">
                <a:solidFill>
                  <a:schemeClr val="tx1"/>
                </a:solidFill>
              </a:rPr>
              <a:t>la richiesta dell’elenco dei soci;</a:t>
            </a:r>
          </a:p>
          <a:p>
            <a:pPr algn="l"/>
            <a:r>
              <a:rPr lang="it-IT" sz="2400" dirty="0" smtClean="0">
                <a:solidFill>
                  <a:schemeClr val="tx1"/>
                </a:solidFill>
              </a:rPr>
              <a:t>– </a:t>
            </a:r>
            <a:r>
              <a:rPr lang="it-IT" sz="2400" dirty="0">
                <a:solidFill>
                  <a:schemeClr val="tx1"/>
                </a:solidFill>
              </a:rPr>
              <a:t>la verifica che i presenti siano tutti </a:t>
            </a:r>
            <a:r>
              <a:rPr lang="it-IT" sz="2400" dirty="0" smtClean="0">
                <a:solidFill>
                  <a:schemeClr val="tx1"/>
                </a:solidFill>
              </a:rPr>
              <a:t>in </a:t>
            </a:r>
            <a:r>
              <a:rPr lang="it-IT" sz="2400" dirty="0">
                <a:solidFill>
                  <a:schemeClr val="tx1"/>
                </a:solidFill>
              </a:rPr>
              <a:t>regola con il pagamento dell’iscrizione </a:t>
            </a:r>
            <a:r>
              <a:rPr lang="it-IT" sz="2400" dirty="0" smtClean="0">
                <a:solidFill>
                  <a:schemeClr val="tx1"/>
                </a:solidFill>
              </a:rPr>
              <a:t>annuale;</a:t>
            </a:r>
            <a:endParaRPr lang="it-IT" sz="2400" dirty="0">
              <a:solidFill>
                <a:schemeClr val="tx1"/>
              </a:solidFill>
            </a:endParaRPr>
          </a:p>
          <a:p>
            <a:pPr algn="l"/>
            <a:r>
              <a:rPr lang="it-IT" sz="2400" dirty="0" smtClean="0">
                <a:solidFill>
                  <a:schemeClr val="tx1"/>
                </a:solidFill>
              </a:rPr>
              <a:t>– </a:t>
            </a:r>
            <a:r>
              <a:rPr lang="it-IT" sz="2400" u="sng" dirty="0" smtClean="0">
                <a:solidFill>
                  <a:schemeClr val="tx1"/>
                </a:solidFill>
              </a:rPr>
              <a:t>indici che trasformano l’attività no profit in </a:t>
            </a:r>
            <a:r>
              <a:rPr lang="it-IT" sz="2400" u="sng" dirty="0">
                <a:solidFill>
                  <a:schemeClr val="tx1"/>
                </a:solidFill>
              </a:rPr>
              <a:t>una </a:t>
            </a:r>
            <a:r>
              <a:rPr lang="it-IT" sz="2400" u="sng" dirty="0" smtClean="0">
                <a:solidFill>
                  <a:schemeClr val="tx1"/>
                </a:solidFill>
              </a:rPr>
              <a:t>a </a:t>
            </a:r>
            <a:r>
              <a:rPr lang="it-IT" sz="2400" u="sng" dirty="0">
                <a:solidFill>
                  <a:schemeClr val="tx1"/>
                </a:solidFill>
              </a:rPr>
              <a:t>fine di </a:t>
            </a:r>
            <a:r>
              <a:rPr lang="it-IT" sz="2400" u="sng" dirty="0" smtClean="0">
                <a:solidFill>
                  <a:schemeClr val="tx1"/>
                </a:solidFill>
              </a:rPr>
              <a:t>lucro:</a:t>
            </a:r>
            <a:endParaRPr lang="it-IT" sz="2400" dirty="0" smtClean="0">
              <a:solidFill>
                <a:schemeClr val="tx1"/>
              </a:solidFill>
            </a:endParaRPr>
          </a:p>
          <a:p>
            <a:pPr marL="914400" lvl="1" indent="-457200" algn="l">
              <a:buFont typeface="+mj-lt"/>
              <a:buAutoNum type="arabicPeriod"/>
            </a:pPr>
            <a:r>
              <a:rPr lang="it-IT" sz="2000" dirty="0" smtClean="0">
                <a:solidFill>
                  <a:schemeClr val="tx1"/>
                </a:solidFill>
              </a:rPr>
              <a:t>pagamento </a:t>
            </a:r>
            <a:r>
              <a:rPr lang="it-IT" sz="2000" dirty="0">
                <a:solidFill>
                  <a:schemeClr val="tx1"/>
                </a:solidFill>
              </a:rPr>
              <a:t>del biglietto, </a:t>
            </a:r>
            <a:endParaRPr lang="it-IT" sz="2000" dirty="0" smtClean="0">
              <a:solidFill>
                <a:schemeClr val="tx1"/>
              </a:solidFill>
            </a:endParaRPr>
          </a:p>
          <a:p>
            <a:pPr marL="914400" lvl="1" indent="-457200" algn="l">
              <a:buFont typeface="+mj-lt"/>
              <a:buAutoNum type="arabicPeriod"/>
            </a:pPr>
            <a:r>
              <a:rPr lang="it-IT" sz="2000" dirty="0" smtClean="0">
                <a:solidFill>
                  <a:schemeClr val="tx1"/>
                </a:solidFill>
              </a:rPr>
              <a:t>rilascio </a:t>
            </a:r>
            <a:r>
              <a:rPr lang="it-IT" sz="2000" dirty="0">
                <a:solidFill>
                  <a:schemeClr val="tx1"/>
                </a:solidFill>
              </a:rPr>
              <a:t>senza formalità della tessera di socio, </a:t>
            </a:r>
            <a:endParaRPr lang="it-IT" sz="2000" dirty="0" smtClean="0">
              <a:solidFill>
                <a:schemeClr val="tx1"/>
              </a:solidFill>
            </a:endParaRPr>
          </a:p>
          <a:p>
            <a:pPr marL="914400" lvl="1" indent="-457200" algn="l">
              <a:buFont typeface="+mj-lt"/>
              <a:buAutoNum type="arabicPeriod"/>
            </a:pPr>
            <a:r>
              <a:rPr lang="it-IT" sz="2000" dirty="0" smtClean="0">
                <a:solidFill>
                  <a:schemeClr val="tx1"/>
                </a:solidFill>
              </a:rPr>
              <a:t>pubblicità </a:t>
            </a:r>
            <a:r>
              <a:rPr lang="it-IT" sz="2000" dirty="0">
                <a:solidFill>
                  <a:schemeClr val="tx1"/>
                </a:solidFill>
              </a:rPr>
              <a:t>delle iniziative svolte nel locale, </a:t>
            </a:r>
            <a:endParaRPr lang="it-IT" sz="2000" dirty="0" smtClean="0">
              <a:solidFill>
                <a:schemeClr val="tx1"/>
              </a:solidFill>
            </a:endParaRPr>
          </a:p>
          <a:p>
            <a:pPr marL="914400" lvl="1" indent="-457200" algn="l">
              <a:buFont typeface="+mj-lt"/>
              <a:buAutoNum type="arabicPeriod"/>
            </a:pPr>
            <a:r>
              <a:rPr lang="it-IT" sz="2000" dirty="0" smtClean="0">
                <a:solidFill>
                  <a:schemeClr val="tx1"/>
                </a:solidFill>
              </a:rPr>
              <a:t>dimensione </a:t>
            </a:r>
            <a:r>
              <a:rPr lang="it-IT" sz="2000" dirty="0">
                <a:solidFill>
                  <a:schemeClr val="tx1"/>
                </a:solidFill>
              </a:rPr>
              <a:t>del locale ed evidente fine imprenditoriale, </a:t>
            </a:r>
            <a:endParaRPr lang="it-IT" sz="2000" dirty="0" smtClean="0">
              <a:solidFill>
                <a:schemeClr val="tx1"/>
              </a:solidFill>
            </a:endParaRPr>
          </a:p>
          <a:p>
            <a:pPr marL="914400" lvl="1" indent="-457200" algn="l">
              <a:buFont typeface="+mj-lt"/>
              <a:buAutoNum type="arabicPeriod"/>
            </a:pPr>
            <a:r>
              <a:rPr lang="it-IT" sz="2000" dirty="0" smtClean="0">
                <a:solidFill>
                  <a:schemeClr val="tx1"/>
                </a:solidFill>
              </a:rPr>
              <a:t>elevato </a:t>
            </a:r>
            <a:r>
              <a:rPr lang="it-IT" sz="2000" dirty="0">
                <a:solidFill>
                  <a:schemeClr val="tx1"/>
                </a:solidFill>
              </a:rPr>
              <a:t>numero di persone</a:t>
            </a:r>
            <a:r>
              <a:rPr lang="it-IT" sz="2000" dirty="0" smtClean="0">
                <a:solidFill>
                  <a:schemeClr val="tx1"/>
                </a:solidFill>
              </a:rPr>
              <a:t>;</a:t>
            </a:r>
            <a:endParaRPr lang="it-IT" sz="2000" dirty="0">
              <a:solidFill>
                <a:schemeClr val="tx1"/>
              </a:solidFill>
            </a:endParaRPr>
          </a:p>
        </p:txBody>
      </p:sp>
      <p:sp>
        <p:nvSpPr>
          <p:cNvPr id="5" name="Segnaposto piè di pagina 4"/>
          <p:cNvSpPr>
            <a:spLocks noGrp="1"/>
          </p:cNvSpPr>
          <p:nvPr>
            <p:ph type="ftr" sz="quarter" idx="11"/>
          </p:nvPr>
        </p:nvSpPr>
        <p:spPr>
          <a:xfrm>
            <a:off x="323528" y="6457151"/>
            <a:ext cx="7920880" cy="365125"/>
          </a:xfrm>
        </p:spPr>
        <p:txBody>
          <a:bodyPr/>
          <a:lstStyle/>
          <a:p>
            <a:r>
              <a:rPr lang="it-IT" sz="1800" dirty="0" smtClean="0"/>
              <a:t>dott. Francesco Mautone – Viterbo 07/03/2017               f.mautone@pmcstudio.net</a:t>
            </a:r>
            <a:endParaRPr lang="it-IT" sz="1800" dirty="0"/>
          </a:p>
        </p:txBody>
      </p:sp>
      <p:sp>
        <p:nvSpPr>
          <p:cNvPr id="6" name="Segnaposto numero diapositiva 5"/>
          <p:cNvSpPr>
            <a:spLocks noGrp="1"/>
          </p:cNvSpPr>
          <p:nvPr>
            <p:ph type="sldNum" sz="quarter" idx="12"/>
          </p:nvPr>
        </p:nvSpPr>
        <p:spPr/>
        <p:txBody>
          <a:bodyPr/>
          <a:lstStyle/>
          <a:p>
            <a:fld id="{CABB6F76-0F26-457E-9E71-FED89CE8FC80}" type="slidenum">
              <a:rPr lang="it-IT" smtClean="0"/>
              <a:t>2</a:t>
            </a:fld>
            <a:endParaRPr lang="it-IT"/>
          </a:p>
        </p:txBody>
      </p:sp>
    </p:spTree>
    <p:extLst>
      <p:ext uri="{BB962C8B-B14F-4D97-AF65-F5344CB8AC3E}">
        <p14:creationId xmlns:p14="http://schemas.microsoft.com/office/powerpoint/2010/main" val="33430926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a:t>Autorizzazioni (Art. </a:t>
            </a:r>
            <a:r>
              <a:rPr lang="it-IT" b="1" dirty="0" smtClean="0"/>
              <a:t>80 </a:t>
            </a:r>
            <a:r>
              <a:rPr lang="it-IT" b="1" dirty="0"/>
              <a:t>TULPS)</a:t>
            </a:r>
            <a:endParaRPr lang="it-IT" dirty="0"/>
          </a:p>
        </p:txBody>
      </p:sp>
      <p:sp>
        <p:nvSpPr>
          <p:cNvPr id="3" name="Segnaposto contenuto 2"/>
          <p:cNvSpPr>
            <a:spLocks noGrp="1"/>
          </p:cNvSpPr>
          <p:nvPr>
            <p:ph idx="1"/>
          </p:nvPr>
        </p:nvSpPr>
        <p:spPr>
          <a:xfrm>
            <a:off x="107504" y="1340768"/>
            <a:ext cx="8928992" cy="4785395"/>
          </a:xfrm>
        </p:spPr>
        <p:txBody>
          <a:bodyPr>
            <a:noAutofit/>
          </a:bodyPr>
          <a:lstStyle/>
          <a:p>
            <a:pPr marL="0" indent="0">
              <a:buNone/>
            </a:pPr>
            <a:r>
              <a:rPr lang="it-IT" sz="1800" b="1" dirty="0"/>
              <a:t>C</a:t>
            </a:r>
            <a:r>
              <a:rPr lang="it-IT" sz="1800" b="1" dirty="0" smtClean="0"/>
              <a:t>ommissione Comunale di Vigilanza Locali </a:t>
            </a:r>
            <a:r>
              <a:rPr lang="it-IT" sz="1800" b="1" dirty="0"/>
              <a:t>P</a:t>
            </a:r>
            <a:r>
              <a:rPr lang="it-IT" sz="1800" b="1" dirty="0" smtClean="0"/>
              <a:t>ubblico Spettacolo </a:t>
            </a:r>
            <a:r>
              <a:rPr lang="it-IT" sz="1800" b="1" dirty="0"/>
              <a:t>è composta: </a:t>
            </a:r>
          </a:p>
          <a:p>
            <a:pPr marL="0" indent="0">
              <a:buNone/>
            </a:pPr>
            <a:r>
              <a:rPr lang="it-IT" sz="1800" dirty="0"/>
              <a:t>a) dal sindaco o suo delegato che la presiede; </a:t>
            </a:r>
          </a:p>
          <a:p>
            <a:pPr marL="0" indent="0">
              <a:buNone/>
            </a:pPr>
            <a:r>
              <a:rPr lang="it-IT" sz="1800" dirty="0"/>
              <a:t>b) dal comandante del Corpo di polizia municipale o suo delegato; </a:t>
            </a:r>
          </a:p>
          <a:p>
            <a:pPr marL="0" indent="0">
              <a:buNone/>
            </a:pPr>
            <a:r>
              <a:rPr lang="it-IT" sz="1800" dirty="0"/>
              <a:t>c) dal dirigente medico </a:t>
            </a:r>
            <a:r>
              <a:rPr lang="it-IT" sz="1800" dirty="0" smtClean="0"/>
              <a:t>della ASL  </a:t>
            </a:r>
            <a:r>
              <a:rPr lang="it-IT" sz="1800" dirty="0"/>
              <a:t>competente per territorio o da un medico </a:t>
            </a:r>
            <a:r>
              <a:rPr lang="it-IT" sz="1800" dirty="0" smtClean="0"/>
              <a:t>delegato</a:t>
            </a:r>
            <a:r>
              <a:rPr lang="it-IT" sz="1800" dirty="0"/>
              <a:t>; </a:t>
            </a:r>
          </a:p>
          <a:p>
            <a:pPr marL="0" indent="0">
              <a:buNone/>
            </a:pPr>
            <a:r>
              <a:rPr lang="it-IT" sz="1800" dirty="0"/>
              <a:t>d) dal dirigente dell'ufficio tecnico comunale o suo delegato; </a:t>
            </a:r>
          </a:p>
          <a:p>
            <a:pPr marL="0" indent="0">
              <a:buNone/>
            </a:pPr>
            <a:r>
              <a:rPr lang="it-IT" sz="1800" dirty="0"/>
              <a:t>e) dal comandante provinciale dei Vigili del fuoco o suo delegato; </a:t>
            </a:r>
          </a:p>
          <a:p>
            <a:pPr marL="0" indent="0">
              <a:buNone/>
            </a:pPr>
            <a:r>
              <a:rPr lang="it-IT" sz="1800" dirty="0"/>
              <a:t>f) da un esperto in elettrotecnica. </a:t>
            </a:r>
          </a:p>
          <a:p>
            <a:pPr marL="0" indent="0">
              <a:buNone/>
            </a:pPr>
            <a:r>
              <a:rPr lang="it-IT" sz="1800" dirty="0"/>
              <a:t>Alla commissione possono essere </a:t>
            </a:r>
            <a:r>
              <a:rPr lang="it-IT" sz="1800" dirty="0" smtClean="0"/>
              <a:t>aggregati uno </a:t>
            </a:r>
            <a:r>
              <a:rPr lang="it-IT" sz="1800" dirty="0"/>
              <a:t>o più esperti in acustica o in altra disciplina tecnica, in relazione alle dotazioni tecnologiche del locale o impianto da verificare. </a:t>
            </a:r>
          </a:p>
          <a:p>
            <a:pPr marL="0" indent="0">
              <a:buNone/>
            </a:pPr>
            <a:r>
              <a:rPr lang="it-IT" sz="1800" dirty="0"/>
              <a:t>Possono altresì far parte, su loro richiesta, un rappresentante degli esercenti locali di pubblico spettacolo e un rappresentante delle organizzazioni sindacali dei lavoratori </a:t>
            </a:r>
            <a:endParaRPr lang="it-IT" sz="1800" dirty="0" smtClean="0"/>
          </a:p>
          <a:p>
            <a:pPr marL="0" indent="0">
              <a:buNone/>
            </a:pPr>
            <a:r>
              <a:rPr lang="it-IT" sz="1800" dirty="0" smtClean="0"/>
              <a:t>Il </a:t>
            </a:r>
            <a:r>
              <a:rPr lang="it-IT" sz="1800" dirty="0"/>
              <a:t>parere della commissione è dato per </a:t>
            </a:r>
            <a:r>
              <a:rPr lang="it-IT" sz="1800" dirty="0" smtClean="0"/>
              <a:t>iscritto, deve </a:t>
            </a:r>
            <a:r>
              <a:rPr lang="it-IT" sz="1800" dirty="0"/>
              <a:t>essere adottato con l'intervento di tutti i componenti. </a:t>
            </a:r>
          </a:p>
          <a:p>
            <a:pPr marL="0" indent="0">
              <a:buNone/>
            </a:pPr>
            <a:r>
              <a:rPr lang="it-IT" sz="1800" dirty="0"/>
              <a:t>Gli accessi della commissione sono comunicati al destinatario del provvedimento finale, che può parteciparvi, anche </a:t>
            </a:r>
            <a:r>
              <a:rPr lang="it-IT" sz="1800" dirty="0" smtClean="0"/>
              <a:t>con </a:t>
            </a:r>
            <a:r>
              <a:rPr lang="it-IT" sz="1800" dirty="0"/>
              <a:t>proprio rappresentante, e presentare memorie e documenti. </a:t>
            </a:r>
          </a:p>
          <a:p>
            <a:pPr marL="0" indent="0">
              <a:buNone/>
            </a:pPr>
            <a:endParaRPr lang="it-IT" sz="1600" dirty="0" smtClean="0"/>
          </a:p>
        </p:txBody>
      </p:sp>
      <p:sp>
        <p:nvSpPr>
          <p:cNvPr id="5" name="Segnaposto numero diapositiva 4"/>
          <p:cNvSpPr>
            <a:spLocks noGrp="1"/>
          </p:cNvSpPr>
          <p:nvPr>
            <p:ph type="sldNum" sz="quarter" idx="12"/>
          </p:nvPr>
        </p:nvSpPr>
        <p:spPr/>
        <p:txBody>
          <a:bodyPr/>
          <a:lstStyle/>
          <a:p>
            <a:fld id="{CABB6F76-0F26-457E-9E71-FED89CE8FC80}" type="slidenum">
              <a:rPr lang="it-IT" smtClean="0"/>
              <a:t>20</a:t>
            </a:fld>
            <a:endParaRPr lang="it-IT"/>
          </a:p>
        </p:txBody>
      </p:sp>
      <p:sp>
        <p:nvSpPr>
          <p:cNvPr id="6" name="Segnaposto piè di pagina 4"/>
          <p:cNvSpPr>
            <a:spLocks noGrp="1"/>
          </p:cNvSpPr>
          <p:nvPr>
            <p:ph type="ftr" sz="quarter" idx="11"/>
          </p:nvPr>
        </p:nvSpPr>
        <p:spPr>
          <a:xfrm>
            <a:off x="323528" y="6457151"/>
            <a:ext cx="7920880" cy="365125"/>
          </a:xfrm>
        </p:spPr>
        <p:txBody>
          <a:bodyPr/>
          <a:lstStyle/>
          <a:p>
            <a:r>
              <a:rPr lang="it-IT" sz="1800" dirty="0" smtClean="0"/>
              <a:t>dott. Francesco Mautone – Viterbo 07/03/2017               f.mautone@pmcstudio.net</a:t>
            </a:r>
            <a:endParaRPr lang="it-IT" sz="1800" dirty="0"/>
          </a:p>
        </p:txBody>
      </p:sp>
    </p:spTree>
    <p:extLst>
      <p:ext uri="{BB962C8B-B14F-4D97-AF65-F5344CB8AC3E}">
        <p14:creationId xmlns:p14="http://schemas.microsoft.com/office/powerpoint/2010/main" val="26971723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a:t>Autorizzazioni (Art. </a:t>
            </a:r>
            <a:r>
              <a:rPr lang="it-IT" b="1" dirty="0" smtClean="0"/>
              <a:t>80 </a:t>
            </a:r>
            <a:r>
              <a:rPr lang="it-IT" b="1" dirty="0"/>
              <a:t>TULPS)</a:t>
            </a:r>
            <a:endParaRPr lang="it-IT" dirty="0"/>
          </a:p>
        </p:txBody>
      </p:sp>
      <p:sp>
        <p:nvSpPr>
          <p:cNvPr id="3" name="Segnaposto contenuto 2"/>
          <p:cNvSpPr>
            <a:spLocks noGrp="1"/>
          </p:cNvSpPr>
          <p:nvPr>
            <p:ph idx="1"/>
          </p:nvPr>
        </p:nvSpPr>
        <p:spPr>
          <a:xfrm>
            <a:off x="107504" y="1340768"/>
            <a:ext cx="8928992" cy="4785395"/>
          </a:xfrm>
        </p:spPr>
        <p:txBody>
          <a:bodyPr>
            <a:noAutofit/>
          </a:bodyPr>
          <a:lstStyle/>
          <a:p>
            <a:pPr marL="0" indent="0">
              <a:buNone/>
            </a:pPr>
            <a:r>
              <a:rPr lang="it-IT" sz="1800" b="1" dirty="0"/>
              <a:t>C</a:t>
            </a:r>
            <a:r>
              <a:rPr lang="it-IT" sz="1800" b="1" dirty="0" smtClean="0"/>
              <a:t>ommissione Provinciale di Vigilanza Locali </a:t>
            </a:r>
            <a:r>
              <a:rPr lang="it-IT" sz="1800" b="1" dirty="0"/>
              <a:t>P</a:t>
            </a:r>
            <a:r>
              <a:rPr lang="it-IT" sz="1800" b="1" dirty="0" smtClean="0"/>
              <a:t>ubblico Spettacolo: </a:t>
            </a:r>
            <a:endParaRPr lang="it-IT" sz="1800" b="1" dirty="0"/>
          </a:p>
          <a:p>
            <a:pPr marL="0" indent="0">
              <a:buNone/>
            </a:pPr>
            <a:r>
              <a:rPr lang="it-IT" sz="1800" dirty="0" smtClean="0"/>
              <a:t>Interviene nella verifica di locali con capienza oltre le 1.300 spettatori o </a:t>
            </a:r>
            <a:r>
              <a:rPr lang="it-IT" sz="1800" dirty="0"/>
              <a:t>agli impianti </a:t>
            </a:r>
            <a:r>
              <a:rPr lang="it-IT" sz="1800" dirty="0" smtClean="0"/>
              <a:t>con capienza oltre le 5.000 persone </a:t>
            </a:r>
            <a:r>
              <a:rPr lang="it-IT" sz="1800" u="sng" dirty="0" smtClean="0"/>
              <a:t>e </a:t>
            </a:r>
            <a:r>
              <a:rPr lang="it-IT" sz="1800" u="sng" dirty="0"/>
              <a:t>quando la commissione comunale non è </a:t>
            </a:r>
            <a:r>
              <a:rPr lang="it-IT" sz="1800" u="sng" dirty="0" smtClean="0"/>
              <a:t>istituita</a:t>
            </a:r>
            <a:r>
              <a:rPr lang="it-IT" sz="1800" dirty="0" smtClean="0"/>
              <a:t>. </a:t>
            </a:r>
          </a:p>
          <a:p>
            <a:pPr marL="0" indent="0">
              <a:buNone/>
            </a:pPr>
            <a:r>
              <a:rPr lang="it-IT" sz="1800" dirty="0" smtClean="0"/>
              <a:t>E’ </a:t>
            </a:r>
            <a:r>
              <a:rPr lang="it-IT" sz="1800" dirty="0"/>
              <a:t>nominata ogni tre anni dal prefetto ed è composta: </a:t>
            </a:r>
          </a:p>
          <a:p>
            <a:pPr marL="0" indent="0">
              <a:buNone/>
            </a:pPr>
            <a:r>
              <a:rPr lang="it-IT" sz="1800" dirty="0"/>
              <a:t>a) dal prefetto o dal vice prefetto con funzioni vicarie, che la presiede; </a:t>
            </a:r>
          </a:p>
          <a:p>
            <a:pPr marL="0" indent="0">
              <a:buNone/>
            </a:pPr>
            <a:r>
              <a:rPr lang="it-IT" sz="1800" dirty="0"/>
              <a:t>b) dal questore o dal vice questore con funzioni vicarie; </a:t>
            </a:r>
          </a:p>
          <a:p>
            <a:pPr marL="0" indent="0">
              <a:buNone/>
            </a:pPr>
            <a:r>
              <a:rPr lang="it-IT" sz="1800" dirty="0"/>
              <a:t>c) dal sindaco del comune in cui si trova o deve essere realizzato il locale o impianto o da un suo delegato; </a:t>
            </a:r>
          </a:p>
          <a:p>
            <a:pPr marL="0" indent="0">
              <a:buNone/>
            </a:pPr>
            <a:r>
              <a:rPr lang="it-IT" sz="1800" dirty="0"/>
              <a:t>d) dal dirigente medico dell'organo sanitario pubblico di base competente per territorio o da un medico dallo stesso delegato; </a:t>
            </a:r>
          </a:p>
          <a:p>
            <a:pPr marL="0" indent="0">
              <a:buNone/>
            </a:pPr>
            <a:r>
              <a:rPr lang="it-IT" sz="1800" dirty="0"/>
              <a:t>e) da un ingegnere dell'organismo </a:t>
            </a:r>
            <a:r>
              <a:rPr lang="it-IT" sz="1800" dirty="0" smtClean="0"/>
              <a:t>che svolge </a:t>
            </a:r>
            <a:r>
              <a:rPr lang="it-IT" sz="1800" dirty="0"/>
              <a:t>le funzioni del genio civile; </a:t>
            </a:r>
          </a:p>
          <a:p>
            <a:pPr marL="0" indent="0">
              <a:buNone/>
            </a:pPr>
            <a:r>
              <a:rPr lang="it-IT" sz="1800" dirty="0"/>
              <a:t>f) dal comandante provinciale dei Vigili del fuoco o suo delegato; </a:t>
            </a:r>
          </a:p>
          <a:p>
            <a:pPr marL="0" indent="0">
              <a:buNone/>
            </a:pPr>
            <a:r>
              <a:rPr lang="it-IT" sz="1800" dirty="0"/>
              <a:t>g) da un esperto in elettrotecnica. </a:t>
            </a:r>
          </a:p>
        </p:txBody>
      </p:sp>
      <p:sp>
        <p:nvSpPr>
          <p:cNvPr id="5" name="Segnaposto numero diapositiva 4"/>
          <p:cNvSpPr>
            <a:spLocks noGrp="1"/>
          </p:cNvSpPr>
          <p:nvPr>
            <p:ph type="sldNum" sz="quarter" idx="12"/>
          </p:nvPr>
        </p:nvSpPr>
        <p:spPr/>
        <p:txBody>
          <a:bodyPr/>
          <a:lstStyle/>
          <a:p>
            <a:fld id="{CABB6F76-0F26-457E-9E71-FED89CE8FC80}" type="slidenum">
              <a:rPr lang="it-IT" smtClean="0"/>
              <a:t>21</a:t>
            </a:fld>
            <a:endParaRPr lang="it-IT"/>
          </a:p>
        </p:txBody>
      </p:sp>
      <p:sp>
        <p:nvSpPr>
          <p:cNvPr id="6" name="Segnaposto piè di pagina 4"/>
          <p:cNvSpPr>
            <a:spLocks noGrp="1"/>
          </p:cNvSpPr>
          <p:nvPr>
            <p:ph type="ftr" sz="quarter" idx="11"/>
          </p:nvPr>
        </p:nvSpPr>
        <p:spPr>
          <a:xfrm>
            <a:off x="323528" y="6457151"/>
            <a:ext cx="7920880" cy="365125"/>
          </a:xfrm>
        </p:spPr>
        <p:txBody>
          <a:bodyPr/>
          <a:lstStyle/>
          <a:p>
            <a:r>
              <a:rPr lang="it-IT" sz="1800" dirty="0" smtClean="0"/>
              <a:t>dott. Francesco Mautone – Viterbo 07/03/2017               f.mautone@pmcstudio.net</a:t>
            </a:r>
            <a:endParaRPr lang="it-IT" sz="1800" dirty="0"/>
          </a:p>
        </p:txBody>
      </p:sp>
    </p:spTree>
    <p:extLst>
      <p:ext uri="{BB962C8B-B14F-4D97-AF65-F5344CB8AC3E}">
        <p14:creationId xmlns:p14="http://schemas.microsoft.com/office/powerpoint/2010/main" val="22277973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a:solidFill>
                  <a:srgbClr val="000000"/>
                </a:solidFill>
              </a:rPr>
              <a:t>Autorizzazioni (Art. </a:t>
            </a:r>
            <a:r>
              <a:rPr lang="it-IT" b="1" dirty="0" smtClean="0">
                <a:solidFill>
                  <a:srgbClr val="000000"/>
                </a:solidFill>
              </a:rPr>
              <a:t>80 </a:t>
            </a:r>
            <a:r>
              <a:rPr lang="it-IT" b="1" dirty="0">
                <a:solidFill>
                  <a:srgbClr val="000000"/>
                </a:solidFill>
              </a:rPr>
              <a:t>TULPS)</a:t>
            </a:r>
            <a:endParaRPr lang="it-IT" dirty="0">
              <a:solidFill>
                <a:srgbClr val="000000"/>
              </a:solidFill>
            </a:endParaRPr>
          </a:p>
        </p:txBody>
      </p:sp>
      <p:sp>
        <p:nvSpPr>
          <p:cNvPr id="3" name="Segnaposto contenuto 2"/>
          <p:cNvSpPr>
            <a:spLocks noGrp="1"/>
          </p:cNvSpPr>
          <p:nvPr>
            <p:ph idx="1"/>
          </p:nvPr>
        </p:nvSpPr>
        <p:spPr>
          <a:xfrm>
            <a:off x="179512" y="1340768"/>
            <a:ext cx="8712968" cy="4785395"/>
          </a:xfrm>
        </p:spPr>
        <p:txBody>
          <a:bodyPr>
            <a:noAutofit/>
          </a:bodyPr>
          <a:lstStyle/>
          <a:p>
            <a:pPr marL="0" indent="0">
              <a:buNone/>
            </a:pPr>
            <a:r>
              <a:rPr lang="it-IT" sz="2000" b="1" dirty="0" smtClean="0"/>
              <a:t>il </a:t>
            </a:r>
            <a:r>
              <a:rPr lang="it-IT" sz="2000" b="1" dirty="0"/>
              <a:t>C.P.I. (Certificato Prevenzione Incendi</a:t>
            </a:r>
            <a:r>
              <a:rPr lang="it-IT" sz="2000" b="1" dirty="0" smtClean="0"/>
              <a:t>) </a:t>
            </a:r>
            <a:r>
              <a:rPr lang="it-IT" sz="2000" dirty="0" smtClean="0"/>
              <a:t>va richiesto </a:t>
            </a:r>
            <a:r>
              <a:rPr lang="it-IT" sz="2000" dirty="0"/>
              <a:t>al Comando dei Vigili del </a:t>
            </a:r>
            <a:r>
              <a:rPr lang="it-IT" sz="2000" dirty="0" smtClean="0"/>
              <a:t>fuoco che rilasciano </a:t>
            </a:r>
            <a:r>
              <a:rPr lang="it-IT" sz="2000" dirty="0"/>
              <a:t>un parere preventivo che dovrà essere sottoposto alla </a:t>
            </a:r>
            <a:r>
              <a:rPr lang="it-IT" sz="2000" dirty="0" smtClean="0"/>
              <a:t>Commissione </a:t>
            </a:r>
            <a:r>
              <a:rPr lang="it-IT" sz="2000" dirty="0"/>
              <a:t>Provinciale o Comunale di Vigilanza che provvederà, oltre a verificare i presupposti di antincendio, anche a valutare tutte le altre </a:t>
            </a:r>
            <a:r>
              <a:rPr lang="it-IT" sz="2000" u="sng" dirty="0" smtClean="0"/>
              <a:t>caratteristiche </a:t>
            </a:r>
            <a:r>
              <a:rPr lang="it-IT" sz="2000" u="sng" dirty="0"/>
              <a:t>di sicurezza che il locale deve superare quali</a:t>
            </a:r>
            <a:r>
              <a:rPr lang="it-IT" sz="2000" dirty="0"/>
              <a:t> :</a:t>
            </a:r>
          </a:p>
          <a:p>
            <a:pPr marL="0" indent="0">
              <a:buNone/>
            </a:pPr>
            <a:r>
              <a:rPr lang="it-IT" sz="2000" u="sng" dirty="0" smtClean="0"/>
              <a:t>Statica</a:t>
            </a:r>
            <a:r>
              <a:rPr lang="it-IT" sz="2000" u="sng" dirty="0"/>
              <a:t>: </a:t>
            </a:r>
            <a:r>
              <a:rPr lang="it-IT" sz="2000" dirty="0"/>
              <a:t>eventuali carichi sospesi (Americane, Luci, Speakers o lampadari appesi) resistenza alle spinte dei parapetti, rispetto delle altezze dei gradini, ecc.</a:t>
            </a:r>
          </a:p>
          <a:p>
            <a:pPr marL="0" indent="0">
              <a:buNone/>
            </a:pPr>
            <a:r>
              <a:rPr lang="it-IT" sz="2000" u="sng" dirty="0"/>
              <a:t>Elettrica: </a:t>
            </a:r>
            <a:r>
              <a:rPr lang="it-IT" sz="2000" dirty="0"/>
              <a:t>certificazione di conformità degli impianti elettrici</a:t>
            </a:r>
          </a:p>
          <a:p>
            <a:pPr marL="0" indent="0">
              <a:buNone/>
            </a:pPr>
            <a:r>
              <a:rPr lang="it-IT" sz="2000" u="sng" dirty="0"/>
              <a:t>Sanitaria: </a:t>
            </a:r>
            <a:r>
              <a:rPr lang="it-IT" sz="2000" dirty="0"/>
              <a:t>autorizzazioni sanitarie quali collaudo e certificazioni di impianti di aria condizionata, rispetto delle norme igienico sanitarie per bar, cucine, bagni ecc.</a:t>
            </a:r>
          </a:p>
          <a:p>
            <a:pPr marL="0" indent="0">
              <a:buNone/>
            </a:pPr>
            <a:r>
              <a:rPr lang="it-IT" sz="2000" u="sng" dirty="0"/>
              <a:t>Impatto acustico: </a:t>
            </a:r>
            <a:r>
              <a:rPr lang="it-IT" sz="2000" dirty="0"/>
              <a:t>atto a dimostrare che siano rispettati i valori del </a:t>
            </a:r>
            <a:r>
              <a:rPr lang="it-IT" sz="2000" dirty="0" smtClean="0"/>
              <a:t>Regolamento </a:t>
            </a:r>
            <a:r>
              <a:rPr lang="it-IT" sz="2000" dirty="0"/>
              <a:t>recante norme per la determinazione dei requisiti acustici delle sorgenti sonore nei luoghi di intrattenimento danzante e di pubblico spettacolo e nei pubblici </a:t>
            </a:r>
            <a:r>
              <a:rPr lang="it-IT" sz="2000" dirty="0" smtClean="0"/>
              <a:t>esercizi</a:t>
            </a:r>
            <a:endParaRPr lang="it-IT" sz="2000" dirty="0"/>
          </a:p>
          <a:p>
            <a:pPr marL="0" indent="0">
              <a:buNone/>
            </a:pPr>
            <a:endParaRPr lang="it-IT" sz="1600" dirty="0" smtClean="0"/>
          </a:p>
        </p:txBody>
      </p:sp>
      <p:sp>
        <p:nvSpPr>
          <p:cNvPr id="5" name="Segnaposto numero diapositiva 4"/>
          <p:cNvSpPr>
            <a:spLocks noGrp="1"/>
          </p:cNvSpPr>
          <p:nvPr>
            <p:ph type="sldNum" sz="quarter" idx="12"/>
          </p:nvPr>
        </p:nvSpPr>
        <p:spPr/>
        <p:txBody>
          <a:bodyPr/>
          <a:lstStyle/>
          <a:p>
            <a:fld id="{CABB6F76-0F26-457E-9E71-FED89CE8FC80}" type="slidenum">
              <a:rPr lang="it-IT" smtClean="0"/>
              <a:t>22</a:t>
            </a:fld>
            <a:endParaRPr lang="it-IT"/>
          </a:p>
        </p:txBody>
      </p:sp>
      <p:sp>
        <p:nvSpPr>
          <p:cNvPr id="6" name="Segnaposto piè di pagina 4"/>
          <p:cNvSpPr>
            <a:spLocks noGrp="1"/>
          </p:cNvSpPr>
          <p:nvPr>
            <p:ph type="ftr" sz="quarter" idx="11"/>
          </p:nvPr>
        </p:nvSpPr>
        <p:spPr>
          <a:xfrm>
            <a:off x="323528" y="6457151"/>
            <a:ext cx="7920880" cy="365125"/>
          </a:xfrm>
        </p:spPr>
        <p:txBody>
          <a:bodyPr/>
          <a:lstStyle/>
          <a:p>
            <a:r>
              <a:rPr lang="it-IT" sz="1800" dirty="0" smtClean="0"/>
              <a:t>dott. Francesco Mautone – Viterbo 07/03/2017               f.mautone@pmcstudio.net</a:t>
            </a:r>
            <a:endParaRPr lang="it-IT" sz="1800" dirty="0"/>
          </a:p>
        </p:txBody>
      </p:sp>
    </p:spTree>
    <p:extLst>
      <p:ext uri="{BB962C8B-B14F-4D97-AF65-F5344CB8AC3E}">
        <p14:creationId xmlns:p14="http://schemas.microsoft.com/office/powerpoint/2010/main" val="23048536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a:solidFill>
                  <a:srgbClr val="000000"/>
                </a:solidFill>
              </a:rPr>
              <a:t>Autorizzazioni (Art. </a:t>
            </a:r>
            <a:r>
              <a:rPr lang="it-IT" b="1" dirty="0" smtClean="0">
                <a:solidFill>
                  <a:srgbClr val="000000"/>
                </a:solidFill>
              </a:rPr>
              <a:t>80 </a:t>
            </a:r>
            <a:r>
              <a:rPr lang="it-IT" b="1" dirty="0">
                <a:solidFill>
                  <a:srgbClr val="000000"/>
                </a:solidFill>
              </a:rPr>
              <a:t>TULPS)</a:t>
            </a:r>
            <a:endParaRPr lang="it-IT" dirty="0">
              <a:solidFill>
                <a:srgbClr val="000000"/>
              </a:solidFill>
            </a:endParaRPr>
          </a:p>
        </p:txBody>
      </p:sp>
      <p:sp>
        <p:nvSpPr>
          <p:cNvPr id="3" name="Segnaposto contenuto 2"/>
          <p:cNvSpPr>
            <a:spLocks noGrp="1"/>
          </p:cNvSpPr>
          <p:nvPr>
            <p:ph idx="1"/>
          </p:nvPr>
        </p:nvSpPr>
        <p:spPr>
          <a:xfrm>
            <a:off x="179512" y="1340768"/>
            <a:ext cx="8712968" cy="4785395"/>
          </a:xfrm>
        </p:spPr>
        <p:txBody>
          <a:bodyPr>
            <a:noAutofit/>
          </a:bodyPr>
          <a:lstStyle/>
          <a:p>
            <a:pPr marL="0" indent="0">
              <a:buNone/>
            </a:pPr>
            <a:r>
              <a:rPr lang="it-IT" sz="1600" b="1" u="sng" dirty="0" smtClean="0"/>
              <a:t>Certificato </a:t>
            </a:r>
            <a:r>
              <a:rPr lang="it-IT" sz="1600" b="1" u="sng" dirty="0"/>
              <a:t>di Prevenzione </a:t>
            </a:r>
            <a:r>
              <a:rPr lang="it-IT" sz="1600" b="1" u="sng" dirty="0" smtClean="0"/>
              <a:t>Incendi</a:t>
            </a:r>
          </a:p>
          <a:p>
            <a:pPr marL="0" indent="0">
              <a:buNone/>
            </a:pPr>
            <a:r>
              <a:rPr lang="it-IT" sz="1600" b="1" dirty="0" smtClean="0"/>
              <a:t>Attività </a:t>
            </a:r>
            <a:r>
              <a:rPr lang="it-IT" sz="1600" b="1" dirty="0"/>
              <a:t>65.1.B </a:t>
            </a:r>
            <a:r>
              <a:rPr lang="it-IT" sz="1600" dirty="0"/>
              <a:t>: Locali di spettacolo e di trattenimento in genere, </a:t>
            </a:r>
            <a:r>
              <a:rPr lang="it-IT" sz="1600" dirty="0" smtClean="0"/>
              <a:t>sia </a:t>
            </a:r>
            <a:r>
              <a:rPr lang="it-IT" sz="1600" dirty="0"/>
              <a:t>a carattere pubblico che privato, </a:t>
            </a:r>
            <a:r>
              <a:rPr lang="it-IT" sz="1600" u="sng" dirty="0"/>
              <a:t>con capienza superiore a 100 persone (e fino a 200 persone)</a:t>
            </a:r>
            <a:r>
              <a:rPr lang="it-IT" sz="1600" dirty="0"/>
              <a:t> ovvero di </a:t>
            </a:r>
            <a:r>
              <a:rPr lang="it-IT" sz="1600" u="sng" dirty="0"/>
              <a:t>superficie lorda in pianta al chiuso superiore a 200 mq.</a:t>
            </a:r>
          </a:p>
          <a:p>
            <a:pPr marL="0" indent="0">
              <a:buNone/>
            </a:pPr>
            <a:r>
              <a:rPr lang="it-IT" sz="1600" b="1" dirty="0"/>
              <a:t>Attività 65.2.C </a:t>
            </a:r>
            <a:r>
              <a:rPr lang="it-IT" sz="1600" dirty="0"/>
              <a:t>: Locali di spettacolo e di trattenimento in </a:t>
            </a:r>
            <a:r>
              <a:rPr lang="it-IT" sz="1600" dirty="0" smtClean="0"/>
              <a:t>genere sia </a:t>
            </a:r>
            <a:r>
              <a:rPr lang="it-IT" sz="1600" dirty="0"/>
              <a:t>a carattere pubblico che privato, con </a:t>
            </a:r>
            <a:r>
              <a:rPr lang="it-IT" sz="1600" u="sng" dirty="0"/>
              <a:t>capienza superiore a 200 persone </a:t>
            </a:r>
            <a:r>
              <a:rPr lang="it-IT" sz="1600" dirty="0"/>
              <a:t>ovvero di </a:t>
            </a:r>
            <a:r>
              <a:rPr lang="it-IT" sz="1600" u="sng" dirty="0"/>
              <a:t>superficie lorda in pianta al chiuso superiore a 200 mq.</a:t>
            </a:r>
          </a:p>
          <a:p>
            <a:pPr marL="0" indent="0">
              <a:buNone/>
            </a:pPr>
            <a:r>
              <a:rPr lang="it-IT" sz="1600" b="1" u="sng" dirty="0" smtClean="0"/>
              <a:t>Categoria </a:t>
            </a:r>
            <a:r>
              <a:rPr lang="it-IT" sz="1600" b="1" u="sng" dirty="0"/>
              <a:t>A</a:t>
            </a:r>
            <a:r>
              <a:rPr lang="it-IT" sz="1600" u="sng" dirty="0"/>
              <a:t>: </a:t>
            </a:r>
            <a:r>
              <a:rPr lang="it-IT" sz="1600" dirty="0"/>
              <a:t>sono </a:t>
            </a:r>
            <a:r>
              <a:rPr lang="it-IT" sz="1600" b="1" dirty="0"/>
              <a:t>attività a basso </a:t>
            </a:r>
            <a:r>
              <a:rPr lang="it-IT" sz="1600" b="1" dirty="0" smtClean="0"/>
              <a:t>rischio</a:t>
            </a:r>
            <a:r>
              <a:rPr lang="it-IT" sz="1600" dirty="0" smtClean="0"/>
              <a:t>, è </a:t>
            </a:r>
            <a:r>
              <a:rPr lang="it-IT" sz="1600" dirty="0"/>
              <a:t>stata eliminata l’approvazione del </a:t>
            </a:r>
            <a:r>
              <a:rPr lang="it-IT" sz="1600" dirty="0" smtClean="0"/>
              <a:t>progetto, l’attività </a:t>
            </a:r>
            <a:r>
              <a:rPr lang="it-IT" sz="1600" dirty="0"/>
              <a:t>può cominciare previa presentazione della </a:t>
            </a:r>
            <a:r>
              <a:rPr lang="it-IT" sz="1600" dirty="0" smtClean="0"/>
              <a:t>(</a:t>
            </a:r>
            <a:r>
              <a:rPr lang="it-IT" sz="1600" dirty="0"/>
              <a:t>SCIA) redatta da </a:t>
            </a:r>
            <a:r>
              <a:rPr lang="it-IT" sz="1600" dirty="0" smtClean="0"/>
              <a:t>un professionista </a:t>
            </a:r>
            <a:r>
              <a:rPr lang="it-IT" sz="1600" dirty="0"/>
              <a:t>iscritto agli elenchi </a:t>
            </a:r>
            <a:r>
              <a:rPr lang="it-IT" sz="1600" dirty="0" smtClean="0"/>
              <a:t>L. </a:t>
            </a:r>
            <a:r>
              <a:rPr lang="it-IT" sz="1600" dirty="0"/>
              <a:t>818/84. </a:t>
            </a:r>
            <a:r>
              <a:rPr lang="it-IT" sz="1600" b="1" u="sng" dirty="0" smtClean="0"/>
              <a:t>Categoria </a:t>
            </a:r>
            <a:r>
              <a:rPr lang="it-IT" sz="1600" b="1" u="sng" dirty="0"/>
              <a:t>B</a:t>
            </a:r>
            <a:r>
              <a:rPr lang="it-IT" sz="1600" u="sng" dirty="0"/>
              <a:t>: </a:t>
            </a:r>
            <a:r>
              <a:rPr lang="it-IT" sz="1600" dirty="0"/>
              <a:t>sono attività a </a:t>
            </a:r>
            <a:r>
              <a:rPr lang="it-IT" sz="1600" b="1" dirty="0"/>
              <a:t>medio </a:t>
            </a:r>
            <a:r>
              <a:rPr lang="it-IT" sz="1600" b="1" dirty="0" smtClean="0"/>
              <a:t>rischio</a:t>
            </a:r>
            <a:r>
              <a:rPr lang="it-IT" sz="1600" dirty="0" smtClean="0"/>
              <a:t>. E’ necessario </a:t>
            </a:r>
            <a:r>
              <a:rPr lang="it-IT" sz="1600" dirty="0"/>
              <a:t>depositare il progetto al Comando Provinciale dei Vigili del Fuoco </a:t>
            </a:r>
            <a:r>
              <a:rPr lang="it-IT" sz="1600" dirty="0" smtClean="0"/>
              <a:t>che valuterà i progetti. L’attività </a:t>
            </a:r>
            <a:r>
              <a:rPr lang="it-IT" sz="1600" dirty="0"/>
              <a:t>può poi cominciare previa presentazione di SCIA. Entro 60 giorni il Comando può uscire a campione </a:t>
            </a:r>
            <a:r>
              <a:rPr lang="it-IT" sz="1600" dirty="0" smtClean="0"/>
              <a:t>per effettuare </a:t>
            </a:r>
            <a:r>
              <a:rPr lang="it-IT" sz="1600" dirty="0"/>
              <a:t>i controlli.</a:t>
            </a:r>
          </a:p>
          <a:p>
            <a:pPr marL="0" indent="0">
              <a:buNone/>
            </a:pPr>
            <a:r>
              <a:rPr lang="it-IT" sz="1600" b="1" u="sng" dirty="0" smtClean="0"/>
              <a:t>Categoria </a:t>
            </a:r>
            <a:r>
              <a:rPr lang="it-IT" sz="1600" b="1" u="sng" dirty="0"/>
              <a:t>C</a:t>
            </a:r>
            <a:r>
              <a:rPr lang="it-IT" sz="1600" u="sng" dirty="0"/>
              <a:t>: </a:t>
            </a:r>
            <a:r>
              <a:rPr lang="it-IT" sz="1600" dirty="0"/>
              <a:t>sono </a:t>
            </a:r>
            <a:r>
              <a:rPr lang="it-IT" sz="1600" b="1" dirty="0"/>
              <a:t>attività altamente complesse</a:t>
            </a:r>
            <a:r>
              <a:rPr lang="it-IT" sz="1600" dirty="0"/>
              <a:t>, è</a:t>
            </a:r>
            <a:r>
              <a:rPr lang="it-IT" sz="1600" dirty="0" smtClean="0"/>
              <a:t> </a:t>
            </a:r>
            <a:r>
              <a:rPr lang="it-IT" sz="1600" dirty="0"/>
              <a:t>necessario depositare il progetto al </a:t>
            </a:r>
            <a:r>
              <a:rPr lang="it-IT" sz="1600" dirty="0" smtClean="0"/>
              <a:t>Comando Provinciale </a:t>
            </a:r>
            <a:r>
              <a:rPr lang="it-IT" sz="1600" dirty="0"/>
              <a:t>dei Vigili del Fuoco che ne valuterà la conformità rispetto ai criteri di sicurezza antincendio e, entro </a:t>
            </a:r>
            <a:r>
              <a:rPr lang="it-IT" sz="1600" dirty="0" smtClean="0"/>
              <a:t>60giorni</a:t>
            </a:r>
            <a:r>
              <a:rPr lang="it-IT" sz="1600" dirty="0"/>
              <a:t>, si pronuncerà sull’esito della pratica. A seguito dell’approvazione, si procederà con le eventuali </a:t>
            </a:r>
            <a:r>
              <a:rPr lang="it-IT" sz="1600" dirty="0" smtClean="0"/>
              <a:t>modifiche richieste </a:t>
            </a:r>
            <a:r>
              <a:rPr lang="it-IT" sz="1600" dirty="0"/>
              <a:t>e successivamente si depositerà la SCIA. Entro 60 giorni il Comando effettuerà il sopralluogo</a:t>
            </a:r>
            <a:r>
              <a:rPr lang="it-IT" sz="1600" dirty="0" smtClean="0"/>
              <a:t>.</a:t>
            </a:r>
          </a:p>
          <a:p>
            <a:pPr marL="0" indent="0">
              <a:buNone/>
            </a:pPr>
            <a:r>
              <a:rPr lang="it-IT" sz="1600" b="1" dirty="0"/>
              <a:t>Non rientrano tra le “attività </a:t>
            </a:r>
            <a:r>
              <a:rPr lang="it-IT" sz="1600" b="1" dirty="0" smtClean="0"/>
              <a:t>soggette ad autorizzazione C.P.I.” le </a:t>
            </a:r>
            <a:r>
              <a:rPr lang="it-IT" sz="1600" b="1" dirty="0"/>
              <a:t>manifestazioni temporanee, di qualsiasi genere, che si effettuano in locali o luoghi aperti al pubblico. </a:t>
            </a:r>
            <a:endParaRPr lang="it-IT" sz="1600" b="1" dirty="0" smtClean="0"/>
          </a:p>
        </p:txBody>
      </p:sp>
      <p:sp>
        <p:nvSpPr>
          <p:cNvPr id="5" name="Segnaposto numero diapositiva 4"/>
          <p:cNvSpPr>
            <a:spLocks noGrp="1"/>
          </p:cNvSpPr>
          <p:nvPr>
            <p:ph type="sldNum" sz="quarter" idx="12"/>
          </p:nvPr>
        </p:nvSpPr>
        <p:spPr/>
        <p:txBody>
          <a:bodyPr/>
          <a:lstStyle/>
          <a:p>
            <a:fld id="{CABB6F76-0F26-457E-9E71-FED89CE8FC80}" type="slidenum">
              <a:rPr lang="it-IT" smtClean="0"/>
              <a:t>23</a:t>
            </a:fld>
            <a:endParaRPr lang="it-IT"/>
          </a:p>
        </p:txBody>
      </p:sp>
      <p:sp>
        <p:nvSpPr>
          <p:cNvPr id="6" name="Segnaposto piè di pagina 4"/>
          <p:cNvSpPr>
            <a:spLocks noGrp="1"/>
          </p:cNvSpPr>
          <p:nvPr>
            <p:ph type="ftr" sz="quarter" idx="11"/>
          </p:nvPr>
        </p:nvSpPr>
        <p:spPr>
          <a:xfrm>
            <a:off x="323528" y="6457151"/>
            <a:ext cx="7920880" cy="365125"/>
          </a:xfrm>
        </p:spPr>
        <p:txBody>
          <a:bodyPr/>
          <a:lstStyle/>
          <a:p>
            <a:r>
              <a:rPr lang="it-IT" sz="1800" dirty="0" smtClean="0"/>
              <a:t>dott. Francesco Mautone – Viterbo 07/03/2017               f.mautone@pmcstudio.net</a:t>
            </a:r>
            <a:endParaRPr lang="it-IT" sz="1800" dirty="0"/>
          </a:p>
        </p:txBody>
      </p:sp>
    </p:spTree>
    <p:extLst>
      <p:ext uri="{BB962C8B-B14F-4D97-AF65-F5344CB8AC3E}">
        <p14:creationId xmlns:p14="http://schemas.microsoft.com/office/powerpoint/2010/main" val="38235305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a:t>Autorizzazioni (Art. </a:t>
            </a:r>
            <a:r>
              <a:rPr lang="it-IT" b="1" dirty="0" smtClean="0"/>
              <a:t>80 </a:t>
            </a:r>
            <a:r>
              <a:rPr lang="it-IT" b="1" dirty="0"/>
              <a:t>TULPS)</a:t>
            </a:r>
            <a:endParaRPr lang="it-IT" dirty="0"/>
          </a:p>
        </p:txBody>
      </p:sp>
      <p:sp>
        <p:nvSpPr>
          <p:cNvPr id="3" name="Segnaposto contenuto 2"/>
          <p:cNvSpPr>
            <a:spLocks noGrp="1"/>
          </p:cNvSpPr>
          <p:nvPr>
            <p:ph idx="1"/>
          </p:nvPr>
        </p:nvSpPr>
        <p:spPr>
          <a:xfrm>
            <a:off x="179512" y="1340768"/>
            <a:ext cx="8712968" cy="5040560"/>
          </a:xfrm>
        </p:spPr>
        <p:txBody>
          <a:bodyPr>
            <a:normAutofit fontScale="55000" lnSpcReduction="20000"/>
          </a:bodyPr>
          <a:lstStyle/>
          <a:p>
            <a:pPr marL="0" indent="0">
              <a:buNone/>
            </a:pPr>
            <a:r>
              <a:rPr lang="it-IT" b="1" u="sng" dirty="0"/>
              <a:t>Quando non è necessario presentare la richiesta</a:t>
            </a:r>
          </a:p>
          <a:p>
            <a:endParaRPr lang="it-IT" dirty="0" smtClean="0"/>
          </a:p>
          <a:p>
            <a:r>
              <a:rPr lang="it-IT" dirty="0" smtClean="0"/>
              <a:t>L'autorizzazione </a:t>
            </a:r>
            <a:r>
              <a:rPr lang="it-IT" dirty="0"/>
              <a:t>(ai sensi dell'art. 80 del </a:t>
            </a:r>
            <a:r>
              <a:rPr lang="it-IT" dirty="0" err="1"/>
              <a:t>Tulps</a:t>
            </a:r>
            <a:r>
              <a:rPr lang="it-IT" dirty="0"/>
              <a:t>) non deve essere richiesta nel caso in cui l'attività di pubblico spettacolo sia collaterale a quella principale (ad esempio, musica di sottofondo alla somministrazione di bevande e alimenti).</a:t>
            </a:r>
          </a:p>
          <a:p>
            <a:endParaRPr lang="it-IT" dirty="0"/>
          </a:p>
          <a:p>
            <a:r>
              <a:rPr lang="it-IT" dirty="0"/>
              <a:t>Inoltre, tale autorizzazione non si rilascia per i locali adibiti a mostre.</a:t>
            </a:r>
          </a:p>
          <a:p>
            <a:pPr marL="0" indent="0">
              <a:buNone/>
            </a:pPr>
            <a:endParaRPr lang="it-IT" dirty="0"/>
          </a:p>
          <a:p>
            <a:pPr marL="0" indent="0">
              <a:buNone/>
            </a:pPr>
            <a:r>
              <a:rPr lang="it-IT" b="1" u="sng" dirty="0"/>
              <a:t>Casi nei quali è sufficiente presentare una comunicazione</a:t>
            </a:r>
          </a:p>
          <a:p>
            <a:pPr marL="0" indent="0">
              <a:buNone/>
            </a:pPr>
            <a:endParaRPr lang="it-IT" dirty="0"/>
          </a:p>
          <a:p>
            <a:r>
              <a:rPr lang="it-IT" dirty="0" smtClean="0"/>
              <a:t>deve </a:t>
            </a:r>
            <a:r>
              <a:rPr lang="it-IT" dirty="0"/>
              <a:t>essere presentata comunicazione ai sensi dell'art. 123 del Regolamento di esecuzione del </a:t>
            </a:r>
            <a:r>
              <a:rPr lang="it-IT" dirty="0" err="1"/>
              <a:t>Tulps</a:t>
            </a:r>
            <a:r>
              <a:rPr lang="it-IT" dirty="0"/>
              <a:t>, all'Ufficio agibilità locali di pubblico spettacolo </a:t>
            </a:r>
          </a:p>
          <a:p>
            <a:r>
              <a:rPr lang="it-IT" dirty="0"/>
              <a:t>manifestazione di PUBBLICO SPETTACOLO, </a:t>
            </a:r>
            <a:r>
              <a:rPr lang="it-IT" u="sng" dirty="0"/>
              <a:t>all'aperto e senza strutture </a:t>
            </a:r>
            <a:r>
              <a:rPr lang="it-IT" dirty="0"/>
              <a:t>per lo stazionamento/contenimento del pubblico </a:t>
            </a:r>
            <a:endParaRPr lang="it-IT" dirty="0" smtClean="0"/>
          </a:p>
          <a:p>
            <a:r>
              <a:rPr lang="it-IT" dirty="0" smtClean="0"/>
              <a:t>locale </a:t>
            </a:r>
            <a:r>
              <a:rPr lang="it-IT" dirty="0"/>
              <a:t>chiuso già in possesso di licenza di agibilità fissa, e senza scopo di lucro</a:t>
            </a:r>
            <a:r>
              <a:rPr lang="it-IT" dirty="0" smtClean="0"/>
              <a:t>:</a:t>
            </a:r>
          </a:p>
          <a:p>
            <a:endParaRPr lang="it-IT" dirty="0"/>
          </a:p>
          <a:p>
            <a:pPr marL="0" indent="0">
              <a:buNone/>
            </a:pPr>
            <a:r>
              <a:rPr lang="it-IT" dirty="0"/>
              <a:t>deve essere presentata comunicazione all'Ufficio agibilità locali di pubblico spettacolo, ai fini del controllo dell'attività denunciata da parte degli Enti preposti e per motivi legati alla sicurezza </a:t>
            </a:r>
            <a:r>
              <a:rPr lang="it-IT" dirty="0" smtClean="0"/>
              <a:t>pubblica</a:t>
            </a:r>
            <a:endParaRPr lang="it-IT" dirty="0"/>
          </a:p>
        </p:txBody>
      </p:sp>
      <p:sp>
        <p:nvSpPr>
          <p:cNvPr id="5" name="Segnaposto numero diapositiva 4"/>
          <p:cNvSpPr>
            <a:spLocks noGrp="1"/>
          </p:cNvSpPr>
          <p:nvPr>
            <p:ph type="sldNum" sz="quarter" idx="12"/>
          </p:nvPr>
        </p:nvSpPr>
        <p:spPr/>
        <p:txBody>
          <a:bodyPr/>
          <a:lstStyle/>
          <a:p>
            <a:fld id="{CABB6F76-0F26-457E-9E71-FED89CE8FC80}" type="slidenum">
              <a:rPr lang="it-IT" smtClean="0"/>
              <a:t>24</a:t>
            </a:fld>
            <a:endParaRPr lang="it-IT"/>
          </a:p>
        </p:txBody>
      </p:sp>
      <p:sp>
        <p:nvSpPr>
          <p:cNvPr id="6" name="Segnaposto piè di pagina 4"/>
          <p:cNvSpPr>
            <a:spLocks noGrp="1"/>
          </p:cNvSpPr>
          <p:nvPr>
            <p:ph type="ftr" sz="quarter" idx="11"/>
          </p:nvPr>
        </p:nvSpPr>
        <p:spPr>
          <a:xfrm>
            <a:off x="323528" y="6457151"/>
            <a:ext cx="7920880" cy="365125"/>
          </a:xfrm>
        </p:spPr>
        <p:txBody>
          <a:bodyPr/>
          <a:lstStyle/>
          <a:p>
            <a:r>
              <a:rPr lang="it-IT" sz="1800" dirty="0" smtClean="0"/>
              <a:t>dott. Francesco Mautone – Viterbo 07/03/2017               f.mautone@pmcstudio.net</a:t>
            </a:r>
            <a:endParaRPr lang="it-IT" sz="1800" dirty="0"/>
          </a:p>
        </p:txBody>
      </p:sp>
    </p:spTree>
    <p:extLst>
      <p:ext uri="{BB962C8B-B14F-4D97-AF65-F5344CB8AC3E}">
        <p14:creationId xmlns:p14="http://schemas.microsoft.com/office/powerpoint/2010/main" val="25936906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16632"/>
            <a:ext cx="8712968" cy="1368152"/>
          </a:xfrm>
        </p:spPr>
        <p:txBody>
          <a:bodyPr>
            <a:normAutofit fontScale="90000"/>
          </a:bodyPr>
          <a:lstStyle/>
          <a:p>
            <a:r>
              <a:rPr lang="it-IT" b="1" dirty="0"/>
              <a:t>L</a:t>
            </a:r>
            <a:r>
              <a:rPr lang="it-IT" b="1" dirty="0" smtClean="0">
                <a:solidFill>
                  <a:schemeClr val="tx1"/>
                </a:solidFill>
              </a:rPr>
              <a:t>icenza per manifestazioni temporanee di pubblico spettacolo</a:t>
            </a:r>
            <a:endParaRPr lang="it-IT" dirty="0"/>
          </a:p>
        </p:txBody>
      </p:sp>
      <p:sp>
        <p:nvSpPr>
          <p:cNvPr id="3" name="Sottotitolo 2"/>
          <p:cNvSpPr>
            <a:spLocks noGrp="1"/>
          </p:cNvSpPr>
          <p:nvPr>
            <p:ph type="subTitle" idx="1"/>
          </p:nvPr>
        </p:nvSpPr>
        <p:spPr>
          <a:xfrm>
            <a:off x="179512" y="1556792"/>
            <a:ext cx="8856984" cy="4680520"/>
          </a:xfrm>
        </p:spPr>
        <p:txBody>
          <a:bodyPr>
            <a:normAutofit/>
          </a:bodyPr>
          <a:lstStyle/>
          <a:p>
            <a:pPr algn="l"/>
            <a:r>
              <a:rPr lang="it-IT" sz="3000" dirty="0" smtClean="0">
                <a:solidFill>
                  <a:schemeClr val="tx1"/>
                </a:solidFill>
              </a:rPr>
              <a:t>E’ necessaria per poter svolgere una manifestazione temporanea di pubblico spettacolo in </a:t>
            </a:r>
            <a:r>
              <a:rPr lang="it-IT" sz="3000" b="1" dirty="0" smtClean="0">
                <a:solidFill>
                  <a:schemeClr val="tx1"/>
                </a:solidFill>
              </a:rPr>
              <a:t>spazi privati con carattere di imprenditorialità</a:t>
            </a:r>
            <a:r>
              <a:rPr lang="it-IT" sz="3000" dirty="0" smtClean="0">
                <a:solidFill>
                  <a:schemeClr val="tx1"/>
                </a:solidFill>
              </a:rPr>
              <a:t> </a:t>
            </a:r>
            <a:r>
              <a:rPr lang="it-IT" sz="3000" b="1" dirty="0" smtClean="0">
                <a:solidFill>
                  <a:schemeClr val="tx1"/>
                </a:solidFill>
              </a:rPr>
              <a:t>o in spazi pubblici </a:t>
            </a:r>
            <a:r>
              <a:rPr lang="it-IT" sz="3000" dirty="0" smtClean="0">
                <a:solidFill>
                  <a:schemeClr val="tx1"/>
                </a:solidFill>
              </a:rPr>
              <a:t>(manifestazione musicale, sportiva, danzante o espositiva quale mostre, concerti, eventi di varia natura, che si svolge in un determinato periodo, con una data di inizio e fine precise) </a:t>
            </a:r>
          </a:p>
        </p:txBody>
      </p:sp>
      <p:sp>
        <p:nvSpPr>
          <p:cNvPr id="5" name="Segnaposto piè di pagina 4"/>
          <p:cNvSpPr>
            <a:spLocks noGrp="1"/>
          </p:cNvSpPr>
          <p:nvPr>
            <p:ph type="ftr" sz="quarter" idx="11"/>
          </p:nvPr>
        </p:nvSpPr>
        <p:spPr>
          <a:xfrm>
            <a:off x="323528" y="6457151"/>
            <a:ext cx="7920880" cy="365125"/>
          </a:xfrm>
        </p:spPr>
        <p:txBody>
          <a:bodyPr/>
          <a:lstStyle/>
          <a:p>
            <a:r>
              <a:rPr lang="it-IT" sz="1800" dirty="0" smtClean="0"/>
              <a:t>dott. Francesco Mautone – Viterbo 07/03/2017               f.mautone@pmcstudio.net</a:t>
            </a:r>
            <a:endParaRPr lang="it-IT" sz="1800" dirty="0"/>
          </a:p>
        </p:txBody>
      </p:sp>
      <p:sp>
        <p:nvSpPr>
          <p:cNvPr id="6" name="Segnaposto numero diapositiva 5"/>
          <p:cNvSpPr>
            <a:spLocks noGrp="1"/>
          </p:cNvSpPr>
          <p:nvPr>
            <p:ph type="sldNum" sz="quarter" idx="12"/>
          </p:nvPr>
        </p:nvSpPr>
        <p:spPr/>
        <p:txBody>
          <a:bodyPr/>
          <a:lstStyle/>
          <a:p>
            <a:fld id="{CABB6F76-0F26-457E-9E71-FED89CE8FC80}" type="slidenum">
              <a:rPr lang="it-IT" smtClean="0"/>
              <a:t>25</a:t>
            </a:fld>
            <a:endParaRPr lang="it-IT"/>
          </a:p>
        </p:txBody>
      </p:sp>
    </p:spTree>
    <p:extLst>
      <p:ext uri="{BB962C8B-B14F-4D97-AF65-F5344CB8AC3E}">
        <p14:creationId xmlns:p14="http://schemas.microsoft.com/office/powerpoint/2010/main" val="3034982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16632"/>
            <a:ext cx="8712968" cy="1080119"/>
          </a:xfrm>
        </p:spPr>
        <p:txBody>
          <a:bodyPr>
            <a:normAutofit fontScale="90000"/>
          </a:bodyPr>
          <a:lstStyle/>
          <a:p>
            <a:r>
              <a:rPr lang="it-IT" b="1" dirty="0" smtClean="0"/>
              <a:t>Licenza per manifestazioni temporanee di pubblico spettacolo</a:t>
            </a:r>
            <a:endParaRPr lang="it-IT" b="1" dirty="0"/>
          </a:p>
        </p:txBody>
      </p:sp>
      <p:sp>
        <p:nvSpPr>
          <p:cNvPr id="3" name="Sottotitolo 2"/>
          <p:cNvSpPr>
            <a:spLocks noGrp="1"/>
          </p:cNvSpPr>
          <p:nvPr>
            <p:ph type="subTitle" idx="1"/>
          </p:nvPr>
        </p:nvSpPr>
        <p:spPr>
          <a:xfrm>
            <a:off x="179512" y="1340768"/>
            <a:ext cx="8856984" cy="4896544"/>
          </a:xfrm>
        </p:spPr>
        <p:txBody>
          <a:bodyPr>
            <a:normAutofit fontScale="70000" lnSpcReduction="20000"/>
          </a:bodyPr>
          <a:lstStyle/>
          <a:p>
            <a:pPr algn="l"/>
            <a:r>
              <a:rPr lang="it-IT" sz="3000" dirty="0" smtClean="0">
                <a:solidFill>
                  <a:schemeClr val="tx1"/>
                </a:solidFill>
              </a:rPr>
              <a:t>La licenza per le manifestazioni temporanee di pubblico spettacolo è volta a verificare i seguenti requisiti:</a:t>
            </a:r>
          </a:p>
          <a:p>
            <a:pPr algn="l"/>
            <a:r>
              <a:rPr lang="it-IT" sz="3000" u="sng" dirty="0" smtClean="0">
                <a:solidFill>
                  <a:schemeClr val="tx1"/>
                </a:solidFill>
              </a:rPr>
              <a:t>Requisiti soggettivi: </a:t>
            </a:r>
          </a:p>
          <a:p>
            <a:pPr marL="457200" indent="-457200" algn="l">
              <a:buFont typeface="Arial" panose="020B0604020202020204" pitchFamily="34" charset="0"/>
              <a:buChar char="•"/>
            </a:pPr>
            <a:r>
              <a:rPr lang="it-IT" sz="3000" dirty="0" smtClean="0">
                <a:solidFill>
                  <a:schemeClr val="tx1"/>
                </a:solidFill>
              </a:rPr>
              <a:t>possesso dei requisiti morali previsti dal R.D. n. 773/1931;</a:t>
            </a:r>
          </a:p>
          <a:p>
            <a:pPr marL="457200" indent="-457200" algn="l">
              <a:buFont typeface="Arial" panose="020B0604020202020204" pitchFamily="34" charset="0"/>
              <a:buChar char="•"/>
            </a:pPr>
            <a:r>
              <a:rPr lang="it-IT" sz="3000" dirty="0" smtClean="0">
                <a:solidFill>
                  <a:schemeClr val="tx1"/>
                </a:solidFill>
              </a:rPr>
              <a:t>assenza di pregiudiziali ai sensi della legge antimafia D. </a:t>
            </a:r>
            <a:r>
              <a:rPr lang="it-IT" sz="3000" dirty="0" err="1" smtClean="0">
                <a:solidFill>
                  <a:schemeClr val="tx1"/>
                </a:solidFill>
              </a:rPr>
              <a:t>Lgs</a:t>
            </a:r>
            <a:r>
              <a:rPr lang="it-IT" sz="3000" dirty="0" smtClean="0">
                <a:solidFill>
                  <a:schemeClr val="tx1"/>
                </a:solidFill>
              </a:rPr>
              <a:t> 159 del 6 settembre 2011, in particolare ex art.67.</a:t>
            </a:r>
          </a:p>
          <a:p>
            <a:pPr algn="l"/>
            <a:r>
              <a:rPr lang="it-IT" sz="3000" u="sng" dirty="0" smtClean="0">
                <a:solidFill>
                  <a:schemeClr val="tx1"/>
                </a:solidFill>
              </a:rPr>
              <a:t>Requisiti oggettivi:</a:t>
            </a:r>
          </a:p>
          <a:p>
            <a:pPr algn="l"/>
            <a:r>
              <a:rPr lang="it-IT" sz="3000" dirty="0" smtClean="0">
                <a:solidFill>
                  <a:schemeClr val="tx1"/>
                </a:solidFill>
              </a:rPr>
              <a:t>Per manifestazioni che si svolgono in uno spazio chiuso, ad esempio un cortile o capannone, oppure in spazi aperti con utilizzo di strutture, quali tribune e sedie, occorre il parere di </a:t>
            </a:r>
            <a:r>
              <a:rPr lang="it-IT" sz="3000" i="1" u="sng" dirty="0" smtClean="0">
                <a:solidFill>
                  <a:schemeClr val="tx1"/>
                </a:solidFill>
              </a:rPr>
              <a:t>agibilità dello spazio ai sensi dell’articolo 80 </a:t>
            </a:r>
            <a:r>
              <a:rPr lang="it-IT" sz="3000" dirty="0" smtClean="0">
                <a:solidFill>
                  <a:schemeClr val="tx1"/>
                </a:solidFill>
              </a:rPr>
              <a:t>del R.D. n. 773/1931 </a:t>
            </a:r>
            <a:r>
              <a:rPr lang="it-IT" sz="3000" u="sng" dirty="0" smtClean="0">
                <a:solidFill>
                  <a:schemeClr val="tx1"/>
                </a:solidFill>
              </a:rPr>
              <a:t>rilasciato dalla Commissione Comunale/Provinciale di Vigilanza Locali di Pubblico Spettacolo</a:t>
            </a:r>
            <a:r>
              <a:rPr lang="it-IT" sz="3000" dirty="0" smtClean="0">
                <a:solidFill>
                  <a:schemeClr val="tx1"/>
                </a:solidFill>
              </a:rPr>
              <a:t>.</a:t>
            </a:r>
          </a:p>
          <a:p>
            <a:pPr algn="l"/>
            <a:r>
              <a:rPr lang="it-IT" sz="3000" dirty="0" smtClean="0">
                <a:solidFill>
                  <a:schemeClr val="tx1"/>
                </a:solidFill>
              </a:rPr>
              <a:t>Qualora la manifestazione si ripeta con le medesime strutture ed impianti, già autorizzati dalla Commissione di Vigilanza nei due anni precedenti, la stessa manifestazione potrà essere autorizzata direttamente dall’ufficio senza un nuovo intervento della Commissione.</a:t>
            </a:r>
          </a:p>
          <a:p>
            <a:pPr algn="l"/>
            <a:endParaRPr lang="it-IT" sz="3000" dirty="0">
              <a:solidFill>
                <a:schemeClr val="tx1"/>
              </a:solidFill>
            </a:endParaRPr>
          </a:p>
        </p:txBody>
      </p:sp>
      <p:sp>
        <p:nvSpPr>
          <p:cNvPr id="5" name="Segnaposto piè di pagina 4"/>
          <p:cNvSpPr>
            <a:spLocks noGrp="1"/>
          </p:cNvSpPr>
          <p:nvPr>
            <p:ph type="ftr" sz="quarter" idx="11"/>
          </p:nvPr>
        </p:nvSpPr>
        <p:spPr>
          <a:xfrm>
            <a:off x="323528" y="6457151"/>
            <a:ext cx="7920880" cy="365125"/>
          </a:xfrm>
        </p:spPr>
        <p:txBody>
          <a:bodyPr/>
          <a:lstStyle/>
          <a:p>
            <a:r>
              <a:rPr lang="it-IT" sz="1800" dirty="0" smtClean="0"/>
              <a:t>dott. Francesco Mautone – Viterbo 07/03/2017               f.mautone@pmcstudio.net</a:t>
            </a:r>
            <a:endParaRPr lang="it-IT" sz="1800" dirty="0"/>
          </a:p>
        </p:txBody>
      </p:sp>
      <p:sp>
        <p:nvSpPr>
          <p:cNvPr id="6" name="Segnaposto numero diapositiva 5"/>
          <p:cNvSpPr>
            <a:spLocks noGrp="1"/>
          </p:cNvSpPr>
          <p:nvPr>
            <p:ph type="sldNum" sz="quarter" idx="12"/>
          </p:nvPr>
        </p:nvSpPr>
        <p:spPr/>
        <p:txBody>
          <a:bodyPr/>
          <a:lstStyle/>
          <a:p>
            <a:fld id="{CABB6F76-0F26-457E-9E71-FED89CE8FC80}" type="slidenum">
              <a:rPr lang="it-IT" smtClean="0"/>
              <a:t>26</a:t>
            </a:fld>
            <a:endParaRPr lang="it-IT"/>
          </a:p>
        </p:txBody>
      </p:sp>
    </p:spTree>
    <p:extLst>
      <p:ext uri="{BB962C8B-B14F-4D97-AF65-F5344CB8AC3E}">
        <p14:creationId xmlns:p14="http://schemas.microsoft.com/office/powerpoint/2010/main" val="34954006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16632"/>
            <a:ext cx="8712968" cy="1080119"/>
          </a:xfrm>
        </p:spPr>
        <p:txBody>
          <a:bodyPr>
            <a:normAutofit fontScale="90000"/>
          </a:bodyPr>
          <a:lstStyle/>
          <a:p>
            <a:r>
              <a:rPr lang="it-IT" b="1" dirty="0" smtClean="0"/>
              <a:t>Licenza per manifestazioni temporanee di pubblico spettacolo</a:t>
            </a:r>
            <a:endParaRPr lang="it-IT" b="1" dirty="0"/>
          </a:p>
        </p:txBody>
      </p:sp>
      <p:sp>
        <p:nvSpPr>
          <p:cNvPr id="3" name="Sottotitolo 2"/>
          <p:cNvSpPr>
            <a:spLocks noGrp="1"/>
          </p:cNvSpPr>
          <p:nvPr>
            <p:ph type="subTitle" idx="1"/>
          </p:nvPr>
        </p:nvSpPr>
        <p:spPr>
          <a:xfrm>
            <a:off x="179512" y="1340768"/>
            <a:ext cx="8856984" cy="4896544"/>
          </a:xfrm>
        </p:spPr>
        <p:txBody>
          <a:bodyPr>
            <a:normAutofit fontScale="25000" lnSpcReduction="20000"/>
          </a:bodyPr>
          <a:lstStyle/>
          <a:p>
            <a:pPr algn="l"/>
            <a:r>
              <a:rPr lang="it-IT" sz="7200" dirty="0" smtClean="0">
                <a:solidFill>
                  <a:schemeClr val="tx1"/>
                </a:solidFill>
              </a:rPr>
              <a:t>Occorre altresì</a:t>
            </a:r>
          </a:p>
          <a:p>
            <a:pPr marL="457200" indent="-457200" algn="l">
              <a:buFont typeface="Arial" panose="020B0604020202020204" pitchFamily="34" charset="0"/>
              <a:buChar char="•"/>
            </a:pPr>
            <a:r>
              <a:rPr lang="it-IT" sz="7200" dirty="0" smtClean="0">
                <a:solidFill>
                  <a:schemeClr val="tx1"/>
                </a:solidFill>
              </a:rPr>
              <a:t>concessione per l’occupazione temporanea di suolo pubblico, nel caso di spazi pubblici aperti, oppure</a:t>
            </a:r>
          </a:p>
          <a:p>
            <a:pPr marL="457200" indent="-457200" algn="l">
              <a:buFont typeface="Arial" panose="020B0604020202020204" pitchFamily="34" charset="0"/>
              <a:buChar char="•"/>
            </a:pPr>
            <a:r>
              <a:rPr lang="it-IT" sz="7200" dirty="0" smtClean="0">
                <a:solidFill>
                  <a:schemeClr val="tx1"/>
                </a:solidFill>
              </a:rPr>
              <a:t>dichiarazione che attesti la disponibilità dell’immobile, se è di proprietà privata, oppure</a:t>
            </a:r>
          </a:p>
          <a:p>
            <a:pPr marL="457200" indent="-457200" algn="l">
              <a:buFont typeface="Arial" panose="020B0604020202020204" pitchFamily="34" charset="0"/>
              <a:buChar char="•"/>
            </a:pPr>
            <a:r>
              <a:rPr lang="it-IT" sz="7200" dirty="0" smtClean="0">
                <a:solidFill>
                  <a:schemeClr val="tx1"/>
                </a:solidFill>
              </a:rPr>
              <a:t>concessione in uso temporaneo di spazi all’interno di edifici comunali.</a:t>
            </a:r>
          </a:p>
          <a:p>
            <a:pPr algn="l"/>
            <a:r>
              <a:rPr lang="it-IT" sz="7200" dirty="0" smtClean="0">
                <a:solidFill>
                  <a:schemeClr val="tx1"/>
                </a:solidFill>
              </a:rPr>
              <a:t>Per manifestazioni che si svolgono in luoghi all’aperto la manifestazione verrà autorizzata, con il rilascio licenza per manifestazioni temporanee di pubblico spettacolo da parte del Servizio Pubblici Spettacoli, Licenze e Attività Ricettive - Settore Commercio, SUAP e Attività Produttive del Comune, a seguito dell’acquisizione di:</a:t>
            </a:r>
          </a:p>
          <a:p>
            <a:pPr marL="457200" indent="-457200" algn="l">
              <a:buFontTx/>
              <a:buChar char="-"/>
            </a:pPr>
            <a:r>
              <a:rPr lang="it-IT" sz="7200" dirty="0" smtClean="0">
                <a:solidFill>
                  <a:schemeClr val="tx1"/>
                </a:solidFill>
              </a:rPr>
              <a:t>idoneità statica delle strutture allestite</a:t>
            </a:r>
          </a:p>
          <a:p>
            <a:pPr marL="457200" indent="-457200" algn="l">
              <a:buFontTx/>
              <a:buChar char="-"/>
            </a:pPr>
            <a:r>
              <a:rPr lang="it-IT" sz="7200" dirty="0" smtClean="0">
                <a:solidFill>
                  <a:schemeClr val="tx1"/>
                </a:solidFill>
              </a:rPr>
              <a:t>dichiarazione di esecuzione a regola d’arte degli impianti elettrici installati, a firma di tecnici abilitati,</a:t>
            </a:r>
          </a:p>
          <a:p>
            <a:pPr marL="457200" indent="-457200" algn="l">
              <a:buFontTx/>
              <a:buChar char="-"/>
            </a:pPr>
            <a:r>
              <a:rPr lang="it-IT" sz="7200" dirty="0">
                <a:solidFill>
                  <a:schemeClr val="tx1"/>
                </a:solidFill>
              </a:rPr>
              <a:t>a</a:t>
            </a:r>
            <a:r>
              <a:rPr lang="it-IT" sz="7200" dirty="0" smtClean="0">
                <a:solidFill>
                  <a:schemeClr val="tx1"/>
                </a:solidFill>
              </a:rPr>
              <a:t>pprontamento e idoneità dei mezzi antincendio.</a:t>
            </a:r>
          </a:p>
          <a:p>
            <a:pPr algn="l"/>
            <a:r>
              <a:rPr lang="it-IT" sz="7200" dirty="0" smtClean="0">
                <a:solidFill>
                  <a:schemeClr val="tx1"/>
                </a:solidFill>
              </a:rPr>
              <a:t>La licenza per manifestazioni temporanee di pubblico spettacolo è sostituita dalla SCIA (Segnalazione Certificata Inizio Attività), da presentare allo Sportello Unico Attività Produttive (SUAP), per eventi fino ad un massimo di 200 partecipanti e che si svolgono entro le ore 24 del giorno di inizio.</a:t>
            </a:r>
          </a:p>
          <a:p>
            <a:pPr algn="l"/>
            <a:r>
              <a:rPr lang="it-IT" sz="7200" dirty="0" smtClean="0">
                <a:solidFill>
                  <a:schemeClr val="tx1"/>
                </a:solidFill>
              </a:rPr>
              <a:t>Non occorre la licenza di esercizio per lo svolgimento di manifestazioni temporanee di pubblico spettacolo ma </a:t>
            </a:r>
            <a:r>
              <a:rPr lang="it-IT" sz="7200" b="1" dirty="0" smtClean="0">
                <a:solidFill>
                  <a:schemeClr val="tx1"/>
                </a:solidFill>
              </a:rPr>
              <a:t>solo la Licenza di agibilità temporanea rilasciata dalla Commissione di Vigilanza per eventi teatrali, cinematografici e convegni/conferenze.</a:t>
            </a:r>
          </a:p>
          <a:p>
            <a:pPr algn="l"/>
            <a:endParaRPr lang="it-IT" sz="3000" dirty="0" smtClean="0">
              <a:solidFill>
                <a:schemeClr val="tx1"/>
              </a:solidFill>
            </a:endParaRPr>
          </a:p>
          <a:p>
            <a:pPr algn="l"/>
            <a:endParaRPr lang="it-IT" sz="3000" dirty="0">
              <a:solidFill>
                <a:schemeClr val="tx1"/>
              </a:solidFill>
            </a:endParaRPr>
          </a:p>
        </p:txBody>
      </p:sp>
      <p:sp>
        <p:nvSpPr>
          <p:cNvPr id="5" name="Segnaposto piè di pagina 4"/>
          <p:cNvSpPr>
            <a:spLocks noGrp="1"/>
          </p:cNvSpPr>
          <p:nvPr>
            <p:ph type="ftr" sz="quarter" idx="11"/>
          </p:nvPr>
        </p:nvSpPr>
        <p:spPr>
          <a:xfrm>
            <a:off x="323528" y="6457151"/>
            <a:ext cx="7920880" cy="365125"/>
          </a:xfrm>
        </p:spPr>
        <p:txBody>
          <a:bodyPr/>
          <a:lstStyle/>
          <a:p>
            <a:r>
              <a:rPr lang="it-IT" sz="1800" dirty="0" smtClean="0"/>
              <a:t>dott. Francesco Mautone – Viterbo 07/03/2017               f.mautone@pmcstudio.net</a:t>
            </a:r>
            <a:endParaRPr lang="it-IT" sz="1800" dirty="0"/>
          </a:p>
        </p:txBody>
      </p:sp>
      <p:sp>
        <p:nvSpPr>
          <p:cNvPr id="6" name="Segnaposto numero diapositiva 5"/>
          <p:cNvSpPr>
            <a:spLocks noGrp="1"/>
          </p:cNvSpPr>
          <p:nvPr>
            <p:ph type="sldNum" sz="quarter" idx="12"/>
          </p:nvPr>
        </p:nvSpPr>
        <p:spPr/>
        <p:txBody>
          <a:bodyPr/>
          <a:lstStyle/>
          <a:p>
            <a:fld id="{CABB6F76-0F26-457E-9E71-FED89CE8FC80}" type="slidenum">
              <a:rPr lang="it-IT" smtClean="0"/>
              <a:t>27</a:t>
            </a:fld>
            <a:endParaRPr lang="it-IT"/>
          </a:p>
        </p:txBody>
      </p:sp>
    </p:spTree>
    <p:extLst>
      <p:ext uri="{BB962C8B-B14F-4D97-AF65-F5344CB8AC3E}">
        <p14:creationId xmlns:p14="http://schemas.microsoft.com/office/powerpoint/2010/main" val="12398800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404664"/>
            <a:ext cx="8964488" cy="792087"/>
          </a:xfrm>
        </p:spPr>
        <p:txBody>
          <a:bodyPr>
            <a:noAutofit/>
          </a:bodyPr>
          <a:lstStyle/>
          <a:p>
            <a:r>
              <a:rPr lang="it-IT" sz="3200" b="1" dirty="0" smtClean="0"/>
              <a:t>L.R. 29 n</a:t>
            </a:r>
            <a:r>
              <a:rPr lang="it-IT" sz="3200" b="1" dirty="0"/>
              <a:t>. </a:t>
            </a:r>
            <a:r>
              <a:rPr lang="it-IT" sz="3200" b="1" dirty="0" smtClean="0"/>
              <a:t>21/2006 Disciplina svolgimento attività </a:t>
            </a:r>
            <a:r>
              <a:rPr lang="it-IT" sz="3200" b="1" dirty="0"/>
              <a:t>di somministrazione di alimenti </a:t>
            </a:r>
            <a:r>
              <a:rPr lang="it-IT" sz="3200" b="1" dirty="0" smtClean="0"/>
              <a:t>e bevande</a:t>
            </a:r>
            <a:r>
              <a:rPr lang="it-IT" sz="3200" b="1" dirty="0"/>
              <a:t/>
            </a:r>
            <a:br>
              <a:rPr lang="it-IT" sz="3200" b="1" dirty="0"/>
            </a:br>
            <a:endParaRPr lang="it-IT" sz="3200" b="1" dirty="0"/>
          </a:p>
        </p:txBody>
      </p:sp>
      <p:sp>
        <p:nvSpPr>
          <p:cNvPr id="3" name="Sottotitolo 2"/>
          <p:cNvSpPr>
            <a:spLocks noGrp="1"/>
          </p:cNvSpPr>
          <p:nvPr>
            <p:ph type="subTitle" idx="1"/>
          </p:nvPr>
        </p:nvSpPr>
        <p:spPr>
          <a:xfrm>
            <a:off x="179512" y="1196752"/>
            <a:ext cx="8856984" cy="5040560"/>
          </a:xfrm>
        </p:spPr>
        <p:txBody>
          <a:bodyPr>
            <a:normAutofit lnSpcReduction="10000"/>
          </a:bodyPr>
          <a:lstStyle/>
          <a:p>
            <a:pPr algn="l"/>
            <a:r>
              <a:rPr lang="it-IT" sz="1800" b="1" dirty="0" smtClean="0">
                <a:solidFill>
                  <a:schemeClr val="tx1"/>
                </a:solidFill>
              </a:rPr>
              <a:t>Art</a:t>
            </a:r>
            <a:r>
              <a:rPr lang="it-IT" sz="1800" b="1" dirty="0">
                <a:solidFill>
                  <a:schemeClr val="tx1"/>
                </a:solidFill>
              </a:rPr>
              <a:t>. 5 Criteri dei </a:t>
            </a:r>
            <a:r>
              <a:rPr lang="it-IT" sz="1800" b="1" dirty="0" smtClean="0">
                <a:solidFill>
                  <a:schemeClr val="tx1"/>
                </a:solidFill>
              </a:rPr>
              <a:t>comuni</a:t>
            </a:r>
          </a:p>
          <a:p>
            <a:pPr algn="l"/>
            <a:r>
              <a:rPr lang="it-IT" sz="1800" u="sng" dirty="0">
                <a:solidFill>
                  <a:schemeClr val="tx1"/>
                </a:solidFill>
              </a:rPr>
              <a:t>i comuni, </a:t>
            </a:r>
            <a:r>
              <a:rPr lang="it-IT" sz="1800" dirty="0">
                <a:solidFill>
                  <a:schemeClr val="tx1"/>
                </a:solidFill>
              </a:rPr>
              <a:t>nel rispetto degli indirizzi regionali di cui all’articolo 4, comma 1, della presente legge, </a:t>
            </a:r>
            <a:r>
              <a:rPr lang="it-IT" sz="1800" u="sng" dirty="0">
                <a:solidFill>
                  <a:schemeClr val="tx1"/>
                </a:solidFill>
              </a:rPr>
              <a:t>determinano i criteri </a:t>
            </a:r>
            <a:r>
              <a:rPr lang="it-IT" sz="1800" dirty="0">
                <a:solidFill>
                  <a:schemeClr val="tx1"/>
                </a:solidFill>
              </a:rPr>
              <a:t>per lo sviluppo degli esercizi di somministrazione di alimenti e bevande indicando, anche per singole zone del territorio comunale, le condizioni </a:t>
            </a:r>
            <a:r>
              <a:rPr lang="it-IT" sz="1800" u="sng" dirty="0">
                <a:solidFill>
                  <a:schemeClr val="tx1"/>
                </a:solidFill>
              </a:rPr>
              <a:t>per il rilascio di nuove autorizzazioni, ivi comprese quelle a carattere stagionale</a:t>
            </a:r>
            <a:r>
              <a:rPr lang="it-IT" sz="1800" dirty="0">
                <a:solidFill>
                  <a:schemeClr val="tx1"/>
                </a:solidFill>
              </a:rPr>
              <a:t>, e di quelle relative al trasferimento di sede, ai sensi dell’articolo 11.</a:t>
            </a:r>
          </a:p>
          <a:p>
            <a:pPr algn="l"/>
            <a:endParaRPr lang="it-IT" sz="1800" b="1" dirty="0" smtClean="0">
              <a:solidFill>
                <a:schemeClr val="tx1"/>
              </a:solidFill>
            </a:endParaRPr>
          </a:p>
          <a:p>
            <a:pPr algn="l"/>
            <a:r>
              <a:rPr lang="it-IT" sz="1800" b="1" dirty="0" smtClean="0">
                <a:solidFill>
                  <a:schemeClr val="tx1"/>
                </a:solidFill>
              </a:rPr>
              <a:t>Art</a:t>
            </a:r>
            <a:r>
              <a:rPr lang="it-IT" sz="1800" b="1" dirty="0">
                <a:solidFill>
                  <a:schemeClr val="tx1"/>
                </a:solidFill>
              </a:rPr>
              <a:t>. 6 Attività escluse dai criteri dei </a:t>
            </a:r>
            <a:r>
              <a:rPr lang="it-IT" sz="1800" b="1" dirty="0" smtClean="0">
                <a:solidFill>
                  <a:schemeClr val="tx1"/>
                </a:solidFill>
              </a:rPr>
              <a:t>comuni</a:t>
            </a:r>
          </a:p>
          <a:p>
            <a:pPr algn="l"/>
            <a:r>
              <a:rPr lang="it-IT" sz="1800" dirty="0">
                <a:solidFill>
                  <a:schemeClr val="tx1"/>
                </a:solidFill>
              </a:rPr>
              <a:t>1. Non rientrano nei criteri dei comuni di cui all’articolo 5 le attività </a:t>
            </a:r>
            <a:r>
              <a:rPr lang="it-IT" sz="1800" dirty="0" smtClean="0">
                <a:solidFill>
                  <a:schemeClr val="tx1"/>
                </a:solidFill>
              </a:rPr>
              <a:t>di somministrazione </a:t>
            </a:r>
            <a:r>
              <a:rPr lang="it-IT" sz="1800" dirty="0">
                <a:solidFill>
                  <a:schemeClr val="tx1"/>
                </a:solidFill>
              </a:rPr>
              <a:t>di alimenti e bevande che vengono svolte:</a:t>
            </a:r>
          </a:p>
          <a:p>
            <a:pPr algn="l"/>
            <a:r>
              <a:rPr lang="it-IT" sz="1800" dirty="0">
                <a:solidFill>
                  <a:schemeClr val="tx1"/>
                </a:solidFill>
              </a:rPr>
              <a:t>a) congiuntamente ad altra attività prevalente, quale quella di </a:t>
            </a:r>
            <a:r>
              <a:rPr lang="it-IT" sz="1800" dirty="0" smtClean="0">
                <a:solidFill>
                  <a:schemeClr val="tx1"/>
                </a:solidFill>
              </a:rPr>
              <a:t>spettacolo, intrattenimento</a:t>
            </a:r>
            <a:r>
              <a:rPr lang="it-IT" sz="1800" dirty="0">
                <a:solidFill>
                  <a:schemeClr val="tx1"/>
                </a:solidFill>
              </a:rPr>
              <a:t>, svago, sport, cultura, avente carattere non occasionale o </a:t>
            </a:r>
            <a:r>
              <a:rPr lang="it-IT" sz="1800" dirty="0" smtClean="0">
                <a:solidFill>
                  <a:schemeClr val="tx1"/>
                </a:solidFill>
              </a:rPr>
              <a:t>stagionale; l’attività </a:t>
            </a:r>
            <a:r>
              <a:rPr lang="it-IT" sz="1800" dirty="0">
                <a:solidFill>
                  <a:schemeClr val="tx1"/>
                </a:solidFill>
              </a:rPr>
              <a:t>congiunta si intende prevalente nei casi in cui la superficie dei </a:t>
            </a:r>
            <a:r>
              <a:rPr lang="it-IT" sz="1800" dirty="0" smtClean="0">
                <a:solidFill>
                  <a:schemeClr val="tx1"/>
                </a:solidFill>
              </a:rPr>
              <a:t>locali utilizzati </a:t>
            </a:r>
            <a:r>
              <a:rPr lang="it-IT" sz="1800" dirty="0">
                <a:solidFill>
                  <a:schemeClr val="tx1"/>
                </a:solidFill>
              </a:rPr>
              <a:t>per essa è pari ad almeno tre quarti della superficie della </a:t>
            </a:r>
            <a:r>
              <a:rPr lang="it-IT" sz="1800" dirty="0" smtClean="0">
                <a:solidFill>
                  <a:schemeClr val="tx1"/>
                </a:solidFill>
              </a:rPr>
              <a:t>struttura complessivamente </a:t>
            </a:r>
            <a:r>
              <a:rPr lang="it-IT" sz="1800" dirty="0">
                <a:solidFill>
                  <a:schemeClr val="tx1"/>
                </a:solidFill>
              </a:rPr>
              <a:t>a disposizione per lo svolgimento delle attività, esclusi </a:t>
            </a:r>
            <a:r>
              <a:rPr lang="it-IT" sz="1800" dirty="0" smtClean="0">
                <a:solidFill>
                  <a:schemeClr val="tx1"/>
                </a:solidFill>
              </a:rPr>
              <a:t>magazzini, depositi</a:t>
            </a:r>
            <a:r>
              <a:rPr lang="it-IT" sz="1800" dirty="0">
                <a:solidFill>
                  <a:schemeClr val="tx1"/>
                </a:solidFill>
              </a:rPr>
              <a:t>, uffici e servizi igienici; non costituisce attività di intrattenimento e svago </a:t>
            </a:r>
            <a:r>
              <a:rPr lang="it-IT" sz="1800" dirty="0" smtClean="0">
                <a:solidFill>
                  <a:schemeClr val="tx1"/>
                </a:solidFill>
              </a:rPr>
              <a:t>la semplice </a:t>
            </a:r>
            <a:r>
              <a:rPr lang="it-IT" sz="1800" dirty="0">
                <a:solidFill>
                  <a:schemeClr val="tx1"/>
                </a:solidFill>
              </a:rPr>
              <a:t>musica </a:t>
            </a:r>
            <a:r>
              <a:rPr lang="it-IT" sz="1800" dirty="0" smtClean="0">
                <a:solidFill>
                  <a:schemeClr val="tx1"/>
                </a:solidFill>
              </a:rPr>
              <a:t>di accompagnamento </a:t>
            </a:r>
            <a:r>
              <a:rPr lang="it-IT" sz="1800" dirty="0">
                <a:solidFill>
                  <a:schemeClr val="tx1"/>
                </a:solidFill>
              </a:rPr>
              <a:t>anche se eseguita dal </a:t>
            </a:r>
            <a:r>
              <a:rPr lang="it-IT" sz="1800" dirty="0" smtClean="0">
                <a:solidFill>
                  <a:schemeClr val="tx1"/>
                </a:solidFill>
              </a:rPr>
              <a:t>vivo. </a:t>
            </a:r>
            <a:r>
              <a:rPr lang="it-IT" sz="1800" dirty="0">
                <a:solidFill>
                  <a:schemeClr val="tx1"/>
                </a:solidFill>
              </a:rPr>
              <a:t>L’art. 11 precisa che «Le attività di cui all’articolo 6, comma 1, lettere a), …. sono sottoposte a </a:t>
            </a:r>
            <a:r>
              <a:rPr lang="it-IT" sz="1800" b="1" dirty="0">
                <a:solidFill>
                  <a:schemeClr val="tx1"/>
                </a:solidFill>
              </a:rPr>
              <a:t>dichiarazione di inizio di attività </a:t>
            </a:r>
            <a:r>
              <a:rPr lang="it-IT" sz="1800" dirty="0">
                <a:solidFill>
                  <a:schemeClr val="tx1"/>
                </a:solidFill>
              </a:rPr>
              <a:t>al comune. </a:t>
            </a:r>
          </a:p>
        </p:txBody>
      </p:sp>
      <p:sp>
        <p:nvSpPr>
          <p:cNvPr id="5" name="Segnaposto piè di pagina 4"/>
          <p:cNvSpPr>
            <a:spLocks noGrp="1"/>
          </p:cNvSpPr>
          <p:nvPr>
            <p:ph type="ftr" sz="quarter" idx="11"/>
          </p:nvPr>
        </p:nvSpPr>
        <p:spPr>
          <a:xfrm>
            <a:off x="323528" y="6457151"/>
            <a:ext cx="7920880" cy="365125"/>
          </a:xfrm>
        </p:spPr>
        <p:txBody>
          <a:bodyPr/>
          <a:lstStyle/>
          <a:p>
            <a:r>
              <a:rPr lang="it-IT" sz="1800" dirty="0" smtClean="0"/>
              <a:t>dott. Francesco Mautone – Viterbo 07/03/2017               f.mautone@pmcstudio.net</a:t>
            </a:r>
            <a:endParaRPr lang="it-IT" sz="1800" dirty="0"/>
          </a:p>
        </p:txBody>
      </p:sp>
      <p:sp>
        <p:nvSpPr>
          <p:cNvPr id="6" name="Segnaposto numero diapositiva 5"/>
          <p:cNvSpPr>
            <a:spLocks noGrp="1"/>
          </p:cNvSpPr>
          <p:nvPr>
            <p:ph type="sldNum" sz="quarter" idx="12"/>
          </p:nvPr>
        </p:nvSpPr>
        <p:spPr/>
        <p:txBody>
          <a:bodyPr/>
          <a:lstStyle/>
          <a:p>
            <a:fld id="{CABB6F76-0F26-457E-9E71-FED89CE8FC80}" type="slidenum">
              <a:rPr lang="it-IT" smtClean="0"/>
              <a:t>28</a:t>
            </a:fld>
            <a:endParaRPr lang="it-IT"/>
          </a:p>
        </p:txBody>
      </p:sp>
    </p:spTree>
    <p:extLst>
      <p:ext uri="{BB962C8B-B14F-4D97-AF65-F5344CB8AC3E}">
        <p14:creationId xmlns:p14="http://schemas.microsoft.com/office/powerpoint/2010/main" val="32718478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712968" cy="1080120"/>
          </a:xfrm>
        </p:spPr>
        <p:txBody>
          <a:bodyPr>
            <a:normAutofit fontScale="90000"/>
          </a:bodyPr>
          <a:lstStyle/>
          <a:p>
            <a:r>
              <a:rPr lang="it-IT" sz="3600" b="1" dirty="0"/>
              <a:t>L.R. 29 n. 21/2006 Disciplina svolgimento attività di somministrazione di alimenti e bevande</a:t>
            </a:r>
            <a:r>
              <a:rPr lang="it-IT" dirty="0"/>
              <a:t/>
            </a:r>
            <a:br>
              <a:rPr lang="it-IT" dirty="0"/>
            </a:br>
            <a:endParaRPr lang="it-IT" b="1" dirty="0"/>
          </a:p>
        </p:txBody>
      </p:sp>
      <p:sp>
        <p:nvSpPr>
          <p:cNvPr id="3" name="Sottotitolo 2"/>
          <p:cNvSpPr>
            <a:spLocks noGrp="1"/>
          </p:cNvSpPr>
          <p:nvPr>
            <p:ph type="subTitle" idx="1"/>
          </p:nvPr>
        </p:nvSpPr>
        <p:spPr>
          <a:xfrm>
            <a:off x="179512" y="1556792"/>
            <a:ext cx="8856984" cy="4680520"/>
          </a:xfrm>
        </p:spPr>
        <p:txBody>
          <a:bodyPr>
            <a:normAutofit fontScale="25000" lnSpcReduction="20000"/>
          </a:bodyPr>
          <a:lstStyle/>
          <a:p>
            <a:pPr algn="l"/>
            <a:r>
              <a:rPr lang="it-IT" sz="6400" b="1" dirty="0" smtClean="0">
                <a:solidFill>
                  <a:schemeClr val="tx1"/>
                </a:solidFill>
              </a:rPr>
              <a:t>Art</a:t>
            </a:r>
            <a:r>
              <a:rPr lang="it-IT" sz="6400" b="1" dirty="0">
                <a:solidFill>
                  <a:schemeClr val="tx1"/>
                </a:solidFill>
              </a:rPr>
              <a:t>. 8 Requisiti per lo svolgimento </a:t>
            </a:r>
            <a:r>
              <a:rPr lang="it-IT" sz="6400" b="1" dirty="0" smtClean="0">
                <a:solidFill>
                  <a:schemeClr val="tx1"/>
                </a:solidFill>
              </a:rPr>
              <a:t>dell’attività</a:t>
            </a:r>
          </a:p>
          <a:p>
            <a:pPr algn="l"/>
            <a:r>
              <a:rPr lang="it-IT" sz="6400" dirty="0">
                <a:solidFill>
                  <a:schemeClr val="tx1"/>
                </a:solidFill>
              </a:rPr>
              <a:t>1. Lo svolgimento dell’attività di somministrazione di alimenti e bevande è subordinato al possesso di uno dei seguenti </a:t>
            </a:r>
            <a:r>
              <a:rPr lang="it-IT" sz="6400" b="1" u="sng" dirty="0">
                <a:solidFill>
                  <a:schemeClr val="tx1"/>
                </a:solidFill>
              </a:rPr>
              <a:t>requisiti professionali</a:t>
            </a:r>
            <a:r>
              <a:rPr lang="it-IT" sz="6400" u="sng" dirty="0">
                <a:solidFill>
                  <a:schemeClr val="tx1"/>
                </a:solidFill>
              </a:rPr>
              <a:t>:</a:t>
            </a:r>
          </a:p>
          <a:p>
            <a:pPr algn="l"/>
            <a:r>
              <a:rPr lang="it-IT" sz="6400" dirty="0" smtClean="0">
                <a:solidFill>
                  <a:schemeClr val="tx1"/>
                </a:solidFill>
              </a:rPr>
              <a:t>a) frequentato </a:t>
            </a:r>
            <a:r>
              <a:rPr lang="it-IT" sz="6400" dirty="0">
                <a:solidFill>
                  <a:schemeClr val="tx1"/>
                </a:solidFill>
              </a:rPr>
              <a:t>con esito positivo appositi percorsi </a:t>
            </a:r>
            <a:r>
              <a:rPr lang="it-IT" sz="6400" dirty="0" smtClean="0">
                <a:solidFill>
                  <a:schemeClr val="tx1"/>
                </a:solidFill>
              </a:rPr>
              <a:t>formativi ovvero </a:t>
            </a:r>
            <a:r>
              <a:rPr lang="it-IT" sz="6400" dirty="0">
                <a:solidFill>
                  <a:schemeClr val="tx1"/>
                </a:solidFill>
              </a:rPr>
              <a:t>essere in possesso di un diploma di scuola alberghiera o attestato </a:t>
            </a:r>
            <a:r>
              <a:rPr lang="it-IT" sz="6400" dirty="0" smtClean="0">
                <a:solidFill>
                  <a:schemeClr val="tx1"/>
                </a:solidFill>
              </a:rPr>
              <a:t>o titolo </a:t>
            </a:r>
            <a:r>
              <a:rPr lang="it-IT" sz="6400" dirty="0">
                <a:solidFill>
                  <a:schemeClr val="tx1"/>
                </a:solidFill>
              </a:rPr>
              <a:t>equipollente legalmente riconosciuto; </a:t>
            </a:r>
            <a:endParaRPr lang="it-IT" sz="6400" dirty="0" smtClean="0">
              <a:solidFill>
                <a:schemeClr val="tx1"/>
              </a:solidFill>
            </a:endParaRPr>
          </a:p>
          <a:p>
            <a:pPr algn="l"/>
            <a:r>
              <a:rPr lang="it-IT" sz="6400" dirty="0" smtClean="0">
                <a:solidFill>
                  <a:schemeClr val="tx1"/>
                </a:solidFill>
              </a:rPr>
              <a:t>b</a:t>
            </a:r>
            <a:r>
              <a:rPr lang="it-IT" sz="6400" dirty="0">
                <a:solidFill>
                  <a:schemeClr val="tx1"/>
                </a:solidFill>
              </a:rPr>
              <a:t>) avere prestato la propria opera, per almeno </a:t>
            </a:r>
            <a:r>
              <a:rPr lang="it-IT" sz="6400" dirty="0" smtClean="0">
                <a:solidFill>
                  <a:schemeClr val="tx1"/>
                </a:solidFill>
              </a:rPr>
              <a:t>2 </a:t>
            </a:r>
            <a:r>
              <a:rPr lang="it-IT" sz="6400" dirty="0">
                <a:solidFill>
                  <a:schemeClr val="tx1"/>
                </a:solidFill>
              </a:rPr>
              <a:t>anni continuativi </a:t>
            </a:r>
            <a:r>
              <a:rPr lang="it-IT" sz="6400" dirty="0" smtClean="0">
                <a:solidFill>
                  <a:schemeClr val="tx1"/>
                </a:solidFill>
              </a:rPr>
              <a:t>negli ultimi 5, </a:t>
            </a:r>
            <a:r>
              <a:rPr lang="it-IT" sz="6400" dirty="0">
                <a:solidFill>
                  <a:schemeClr val="tx1"/>
                </a:solidFill>
              </a:rPr>
              <a:t>presso imprese esercenti la somministrazione di alimenti e bevande, </a:t>
            </a:r>
            <a:r>
              <a:rPr lang="it-IT" sz="6400" dirty="0" smtClean="0">
                <a:solidFill>
                  <a:schemeClr val="tx1"/>
                </a:solidFill>
              </a:rPr>
              <a:t>in qualità </a:t>
            </a:r>
            <a:r>
              <a:rPr lang="it-IT" sz="6400" dirty="0">
                <a:solidFill>
                  <a:schemeClr val="tx1"/>
                </a:solidFill>
              </a:rPr>
              <a:t>di </a:t>
            </a:r>
            <a:r>
              <a:rPr lang="it-IT" sz="6400" dirty="0" smtClean="0">
                <a:solidFill>
                  <a:schemeClr val="tx1"/>
                </a:solidFill>
              </a:rPr>
              <a:t>dipendente o coadiutore familiare o socio; </a:t>
            </a:r>
          </a:p>
          <a:p>
            <a:pPr algn="l"/>
            <a:r>
              <a:rPr lang="it-IT" sz="6400" dirty="0" smtClean="0">
                <a:solidFill>
                  <a:schemeClr val="tx1"/>
                </a:solidFill>
              </a:rPr>
              <a:t>c</a:t>
            </a:r>
            <a:r>
              <a:rPr lang="it-IT" sz="6400" dirty="0">
                <a:solidFill>
                  <a:schemeClr val="tx1"/>
                </a:solidFill>
              </a:rPr>
              <a:t>) essere stato iscritto al </a:t>
            </a:r>
            <a:r>
              <a:rPr lang="it-IT" sz="6400" dirty="0" smtClean="0">
                <a:solidFill>
                  <a:schemeClr val="tx1"/>
                </a:solidFill>
              </a:rPr>
              <a:t>Registro Esercenti </a:t>
            </a:r>
            <a:r>
              <a:rPr lang="it-IT" sz="6400" dirty="0">
                <a:solidFill>
                  <a:schemeClr val="tx1"/>
                </a:solidFill>
              </a:rPr>
              <a:t>il </a:t>
            </a:r>
            <a:r>
              <a:rPr lang="it-IT" sz="6400" dirty="0" smtClean="0">
                <a:solidFill>
                  <a:schemeClr val="tx1"/>
                </a:solidFill>
              </a:rPr>
              <a:t>Commercio.</a:t>
            </a:r>
          </a:p>
          <a:p>
            <a:pPr algn="l"/>
            <a:r>
              <a:rPr lang="it-IT" sz="6400" b="1" u="sng" dirty="0" smtClean="0">
                <a:solidFill>
                  <a:schemeClr val="tx1"/>
                </a:solidFill>
              </a:rPr>
              <a:t>Requisiti morali:</a:t>
            </a:r>
          </a:p>
          <a:p>
            <a:pPr algn="l"/>
            <a:r>
              <a:rPr lang="it-IT" sz="6400" dirty="0">
                <a:solidFill>
                  <a:schemeClr val="tx1"/>
                </a:solidFill>
              </a:rPr>
              <a:t>sono impeditive dell’esercizio delle attività commerciali e di somministrazione di alimenti e bevande tutte le misure di sicurezza personali, detentive o </a:t>
            </a:r>
            <a:r>
              <a:rPr lang="it-IT" sz="6400" dirty="0" smtClean="0">
                <a:solidFill>
                  <a:schemeClr val="tx1"/>
                </a:solidFill>
              </a:rPr>
              <a:t>meno</a:t>
            </a:r>
          </a:p>
          <a:p>
            <a:pPr algn="l"/>
            <a:endParaRPr lang="it-IT" sz="6400" dirty="0">
              <a:solidFill>
                <a:schemeClr val="tx1"/>
              </a:solidFill>
            </a:endParaRPr>
          </a:p>
          <a:p>
            <a:pPr algn="l"/>
            <a:r>
              <a:rPr lang="it-IT" sz="6400" dirty="0" smtClean="0">
                <a:solidFill>
                  <a:schemeClr val="tx1"/>
                </a:solidFill>
              </a:rPr>
              <a:t>Il </a:t>
            </a:r>
            <a:r>
              <a:rPr lang="it-IT" sz="6400" dirty="0">
                <a:solidFill>
                  <a:schemeClr val="tx1"/>
                </a:solidFill>
              </a:rPr>
              <a:t>Ministero dello Sviluppo Economico, in data 12 settembre 2012, ha emanato una circolare esplicativa (Circolare n.3656/C) </a:t>
            </a:r>
            <a:r>
              <a:rPr lang="it-IT" sz="6400" dirty="0" smtClean="0">
                <a:solidFill>
                  <a:schemeClr val="tx1"/>
                </a:solidFill>
              </a:rPr>
              <a:t>in cui precisa che </a:t>
            </a:r>
            <a:r>
              <a:rPr lang="it-IT" sz="6400" b="1" dirty="0" smtClean="0">
                <a:solidFill>
                  <a:schemeClr val="tx1"/>
                </a:solidFill>
              </a:rPr>
              <a:t>non </a:t>
            </a:r>
            <a:r>
              <a:rPr lang="it-IT" sz="6400" b="1" dirty="0">
                <a:solidFill>
                  <a:schemeClr val="tx1"/>
                </a:solidFill>
              </a:rPr>
              <a:t>è più obbligatorio il possesso di uno dei requisiti professionali elencati alle </a:t>
            </a:r>
            <a:r>
              <a:rPr lang="it-IT" sz="6400" b="1" dirty="0" err="1">
                <a:solidFill>
                  <a:schemeClr val="tx1"/>
                </a:solidFill>
              </a:rPr>
              <a:t>lett</a:t>
            </a:r>
            <a:r>
              <a:rPr lang="it-IT" sz="6400" b="1" dirty="0">
                <a:solidFill>
                  <a:schemeClr val="tx1"/>
                </a:solidFill>
              </a:rPr>
              <a:t>. a), b) e c) </a:t>
            </a:r>
            <a:r>
              <a:rPr lang="it-IT" sz="6400" dirty="0">
                <a:solidFill>
                  <a:schemeClr val="tx1"/>
                </a:solidFill>
              </a:rPr>
              <a:t>del comma 6 dell’art. </a:t>
            </a:r>
            <a:r>
              <a:rPr lang="it-IT" sz="6400" dirty="0" smtClean="0">
                <a:solidFill>
                  <a:schemeClr val="tx1"/>
                </a:solidFill>
              </a:rPr>
              <a:t>71 D. </a:t>
            </a:r>
            <a:r>
              <a:rPr lang="it-IT" sz="6400" dirty="0" err="1" smtClean="0">
                <a:solidFill>
                  <a:schemeClr val="tx1"/>
                </a:solidFill>
              </a:rPr>
              <a:t>Lgs</a:t>
            </a:r>
            <a:r>
              <a:rPr lang="it-IT" sz="6400" dirty="0" smtClean="0">
                <a:solidFill>
                  <a:schemeClr val="tx1"/>
                </a:solidFill>
              </a:rPr>
              <a:t>. 59/2010 </a:t>
            </a:r>
            <a:r>
              <a:rPr lang="it-IT" sz="6400" b="1" dirty="0">
                <a:solidFill>
                  <a:schemeClr val="tx1"/>
                </a:solidFill>
              </a:rPr>
              <a:t>nel caso di attività di vendita</a:t>
            </a:r>
            <a:r>
              <a:rPr lang="it-IT" sz="6400" dirty="0">
                <a:solidFill>
                  <a:schemeClr val="tx1"/>
                </a:solidFill>
              </a:rPr>
              <a:t> di prodotti alimentari </a:t>
            </a:r>
            <a:r>
              <a:rPr lang="it-IT" sz="6400" b="1" dirty="0">
                <a:solidFill>
                  <a:schemeClr val="tx1"/>
                </a:solidFill>
              </a:rPr>
              <a:t>e di somministrazione </a:t>
            </a:r>
            <a:r>
              <a:rPr lang="it-IT" sz="6400" dirty="0">
                <a:solidFill>
                  <a:schemeClr val="tx1"/>
                </a:solidFill>
              </a:rPr>
              <a:t>di alimenti e bevande, </a:t>
            </a:r>
            <a:r>
              <a:rPr lang="it-IT" sz="6400" b="1" dirty="0">
                <a:solidFill>
                  <a:schemeClr val="tx1"/>
                </a:solidFill>
              </a:rPr>
              <a:t>effettuate non al pubblico, ma nei confronti di una cerchia determinata di soggetti</a:t>
            </a:r>
            <a:r>
              <a:rPr lang="it-IT" sz="6400" dirty="0">
                <a:solidFill>
                  <a:schemeClr val="tx1"/>
                </a:solidFill>
              </a:rPr>
              <a:t>. Trattasi, con riferimento all’attività di vendita, di tutti i </a:t>
            </a:r>
            <a:r>
              <a:rPr lang="it-IT" sz="6400" b="1" dirty="0">
                <a:solidFill>
                  <a:schemeClr val="tx1"/>
                </a:solidFill>
              </a:rPr>
              <a:t>casi in cui la vendita è effettuata con modalità o in spazi nei quali l’accesso non è consentito liberamente</a:t>
            </a:r>
            <a:r>
              <a:rPr lang="it-IT" sz="6400" dirty="0">
                <a:solidFill>
                  <a:schemeClr val="tx1"/>
                </a:solidFill>
              </a:rPr>
              <a:t>. Ciò significa che si applica o nei casi in cui l’accesso è consentito solo previo possesso di un titolo di ingresso o nei casi in cui è riservato a determinati soggetti”. </a:t>
            </a:r>
            <a:endParaRPr lang="it-IT" sz="6400" dirty="0" smtClean="0">
              <a:solidFill>
                <a:schemeClr val="tx1"/>
              </a:solidFill>
            </a:endParaRPr>
          </a:p>
          <a:p>
            <a:pPr algn="l"/>
            <a:endParaRPr lang="it-IT" sz="6400" dirty="0">
              <a:solidFill>
                <a:schemeClr val="tx1"/>
              </a:solidFill>
            </a:endParaRPr>
          </a:p>
        </p:txBody>
      </p:sp>
      <p:sp>
        <p:nvSpPr>
          <p:cNvPr id="5" name="Segnaposto piè di pagina 4"/>
          <p:cNvSpPr>
            <a:spLocks noGrp="1"/>
          </p:cNvSpPr>
          <p:nvPr>
            <p:ph type="ftr" sz="quarter" idx="11"/>
          </p:nvPr>
        </p:nvSpPr>
        <p:spPr>
          <a:xfrm>
            <a:off x="323528" y="6457151"/>
            <a:ext cx="7920880" cy="365125"/>
          </a:xfrm>
        </p:spPr>
        <p:txBody>
          <a:bodyPr/>
          <a:lstStyle/>
          <a:p>
            <a:r>
              <a:rPr lang="it-IT" sz="1800" dirty="0" smtClean="0"/>
              <a:t>dott. Francesco Mautone – Viterbo 07/03/2017               f.mautone@pmcstudio.net</a:t>
            </a:r>
            <a:endParaRPr lang="it-IT" sz="1800" dirty="0"/>
          </a:p>
        </p:txBody>
      </p:sp>
      <p:sp>
        <p:nvSpPr>
          <p:cNvPr id="6" name="Segnaposto numero diapositiva 5"/>
          <p:cNvSpPr>
            <a:spLocks noGrp="1"/>
          </p:cNvSpPr>
          <p:nvPr>
            <p:ph type="sldNum" sz="quarter" idx="12"/>
          </p:nvPr>
        </p:nvSpPr>
        <p:spPr/>
        <p:txBody>
          <a:bodyPr/>
          <a:lstStyle/>
          <a:p>
            <a:fld id="{CABB6F76-0F26-457E-9E71-FED89CE8FC80}" type="slidenum">
              <a:rPr lang="it-IT" smtClean="0"/>
              <a:t>29</a:t>
            </a:fld>
            <a:endParaRPr lang="it-IT"/>
          </a:p>
        </p:txBody>
      </p:sp>
    </p:spTree>
    <p:extLst>
      <p:ext uri="{BB962C8B-B14F-4D97-AF65-F5344CB8AC3E}">
        <p14:creationId xmlns:p14="http://schemas.microsoft.com/office/powerpoint/2010/main" val="22043045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16633"/>
            <a:ext cx="8712968" cy="1008112"/>
          </a:xfrm>
        </p:spPr>
        <p:txBody>
          <a:bodyPr>
            <a:normAutofit fontScale="90000"/>
          </a:bodyPr>
          <a:lstStyle/>
          <a:p>
            <a:r>
              <a:rPr lang="it-IT" b="1" dirty="0" smtClean="0"/>
              <a:t>Gestione di </a:t>
            </a:r>
            <a:r>
              <a:rPr lang="it-IT" b="1" dirty="0"/>
              <a:t>un’attività di spettacolo come </a:t>
            </a:r>
            <a:r>
              <a:rPr lang="it-IT" b="1" dirty="0" smtClean="0"/>
              <a:t>associazione</a:t>
            </a:r>
            <a:endParaRPr lang="it-IT" dirty="0"/>
          </a:p>
        </p:txBody>
      </p:sp>
      <p:sp>
        <p:nvSpPr>
          <p:cNvPr id="3" name="Sottotitolo 2"/>
          <p:cNvSpPr>
            <a:spLocks noGrp="1"/>
          </p:cNvSpPr>
          <p:nvPr>
            <p:ph type="subTitle" idx="1"/>
          </p:nvPr>
        </p:nvSpPr>
        <p:spPr>
          <a:xfrm>
            <a:off x="179512" y="1340768"/>
            <a:ext cx="8856984" cy="4896544"/>
          </a:xfrm>
        </p:spPr>
        <p:txBody>
          <a:bodyPr>
            <a:noAutofit/>
          </a:bodyPr>
          <a:lstStyle/>
          <a:p>
            <a:pPr algn="l"/>
            <a:r>
              <a:rPr lang="it-IT" sz="2400" b="1" dirty="0" smtClean="0">
                <a:solidFill>
                  <a:schemeClr val="tx1"/>
                </a:solidFill>
              </a:rPr>
              <a:t>Controlli:</a:t>
            </a:r>
          </a:p>
          <a:p>
            <a:pPr algn="l"/>
            <a:endParaRPr lang="it-IT" sz="2400" dirty="0">
              <a:solidFill>
                <a:schemeClr val="tx1"/>
              </a:solidFill>
            </a:endParaRPr>
          </a:p>
          <a:p>
            <a:pPr algn="l"/>
            <a:r>
              <a:rPr lang="it-IT" sz="2400" dirty="0">
                <a:solidFill>
                  <a:schemeClr val="tx1"/>
                </a:solidFill>
              </a:rPr>
              <a:t>– la presenza di intrattenimenti danzanti e, quindi, l’esistenza delle autorizzazioni ex art. 68 e 80 </a:t>
            </a:r>
            <a:r>
              <a:rPr lang="it-IT" sz="2400" dirty="0" err="1">
                <a:solidFill>
                  <a:schemeClr val="tx1"/>
                </a:solidFill>
              </a:rPr>
              <a:t>Tulps</a:t>
            </a:r>
            <a:r>
              <a:rPr lang="it-IT" sz="2400" dirty="0">
                <a:solidFill>
                  <a:schemeClr val="tx1"/>
                </a:solidFill>
              </a:rPr>
              <a:t>, vale a dire l’autorizzazione del sindaco per dare spettacolo ed intrattenimento</a:t>
            </a:r>
            <a:r>
              <a:rPr lang="it-IT" sz="2400" dirty="0" smtClean="0">
                <a:solidFill>
                  <a:schemeClr val="tx1"/>
                </a:solidFill>
              </a:rPr>
              <a:t>;</a:t>
            </a:r>
          </a:p>
          <a:p>
            <a:pPr algn="l"/>
            <a:endParaRPr lang="it-IT" sz="2400" dirty="0">
              <a:solidFill>
                <a:schemeClr val="tx1"/>
              </a:solidFill>
            </a:endParaRPr>
          </a:p>
          <a:p>
            <a:pPr algn="l"/>
            <a:r>
              <a:rPr lang="it-IT" sz="2400" dirty="0" smtClean="0">
                <a:solidFill>
                  <a:schemeClr val="tx1"/>
                </a:solidFill>
              </a:rPr>
              <a:t>– </a:t>
            </a:r>
            <a:r>
              <a:rPr lang="it-IT" sz="2400" dirty="0">
                <a:solidFill>
                  <a:schemeClr val="tx1"/>
                </a:solidFill>
              </a:rPr>
              <a:t>l’agibilità dei locali rispetto a tali spettacoli”.</a:t>
            </a:r>
          </a:p>
          <a:p>
            <a:pPr marL="457200" indent="-457200" algn="l">
              <a:buFont typeface="Arial" panose="020B0604020202020204" pitchFamily="34" charset="0"/>
              <a:buChar char="•"/>
            </a:pPr>
            <a:endParaRPr lang="it-IT" sz="2400" dirty="0">
              <a:solidFill>
                <a:schemeClr val="tx1"/>
              </a:solidFill>
            </a:endParaRPr>
          </a:p>
          <a:p>
            <a:pPr marL="457200" indent="-457200" algn="l">
              <a:buFont typeface="Arial" panose="020B0604020202020204" pitchFamily="34" charset="0"/>
              <a:buChar char="•"/>
            </a:pPr>
            <a:endParaRPr lang="it-IT" sz="2400" dirty="0">
              <a:solidFill>
                <a:schemeClr val="tx1"/>
              </a:solidFill>
            </a:endParaRPr>
          </a:p>
          <a:p>
            <a:pPr algn="l"/>
            <a:endParaRPr lang="it-IT" sz="2400" dirty="0">
              <a:solidFill>
                <a:schemeClr val="tx1"/>
              </a:solidFill>
            </a:endParaRPr>
          </a:p>
        </p:txBody>
      </p:sp>
      <p:sp>
        <p:nvSpPr>
          <p:cNvPr id="5" name="Segnaposto piè di pagina 4"/>
          <p:cNvSpPr>
            <a:spLocks noGrp="1"/>
          </p:cNvSpPr>
          <p:nvPr>
            <p:ph type="ftr" sz="quarter" idx="11"/>
          </p:nvPr>
        </p:nvSpPr>
        <p:spPr>
          <a:xfrm>
            <a:off x="323528" y="6457151"/>
            <a:ext cx="7920880" cy="365125"/>
          </a:xfrm>
        </p:spPr>
        <p:txBody>
          <a:bodyPr/>
          <a:lstStyle/>
          <a:p>
            <a:r>
              <a:rPr lang="it-IT" sz="1800" dirty="0" smtClean="0"/>
              <a:t>dott. Francesco Mautone – Viterbo 07/03/2017               f.mautone@pmcstudio.net</a:t>
            </a:r>
            <a:endParaRPr lang="it-IT" sz="1800" dirty="0"/>
          </a:p>
        </p:txBody>
      </p:sp>
      <p:sp>
        <p:nvSpPr>
          <p:cNvPr id="6" name="Segnaposto numero diapositiva 5"/>
          <p:cNvSpPr>
            <a:spLocks noGrp="1"/>
          </p:cNvSpPr>
          <p:nvPr>
            <p:ph type="sldNum" sz="quarter" idx="12"/>
          </p:nvPr>
        </p:nvSpPr>
        <p:spPr/>
        <p:txBody>
          <a:bodyPr/>
          <a:lstStyle/>
          <a:p>
            <a:fld id="{CABB6F76-0F26-457E-9E71-FED89CE8FC80}" type="slidenum">
              <a:rPr lang="it-IT" smtClean="0"/>
              <a:t>3</a:t>
            </a:fld>
            <a:endParaRPr lang="it-IT"/>
          </a:p>
        </p:txBody>
      </p:sp>
    </p:spTree>
    <p:extLst>
      <p:ext uri="{BB962C8B-B14F-4D97-AF65-F5344CB8AC3E}">
        <p14:creationId xmlns:p14="http://schemas.microsoft.com/office/powerpoint/2010/main" val="32642158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712968" cy="1080120"/>
          </a:xfrm>
        </p:spPr>
        <p:txBody>
          <a:bodyPr>
            <a:normAutofit fontScale="90000"/>
          </a:bodyPr>
          <a:lstStyle/>
          <a:p>
            <a:r>
              <a:rPr lang="it-IT" sz="3600" b="1" dirty="0"/>
              <a:t>L.R. 29 n. 21/2006 Disciplina svolgimento attività di somministrazione di alimenti e bevande</a:t>
            </a:r>
            <a:r>
              <a:rPr lang="it-IT" dirty="0"/>
              <a:t/>
            </a:r>
            <a:br>
              <a:rPr lang="it-IT" dirty="0"/>
            </a:br>
            <a:endParaRPr lang="it-IT" b="1" dirty="0"/>
          </a:p>
        </p:txBody>
      </p:sp>
      <p:sp>
        <p:nvSpPr>
          <p:cNvPr id="3" name="Sottotitolo 2"/>
          <p:cNvSpPr>
            <a:spLocks noGrp="1"/>
          </p:cNvSpPr>
          <p:nvPr>
            <p:ph type="subTitle" idx="1"/>
          </p:nvPr>
        </p:nvSpPr>
        <p:spPr>
          <a:xfrm>
            <a:off x="179512" y="1268760"/>
            <a:ext cx="8856984" cy="4968552"/>
          </a:xfrm>
        </p:spPr>
        <p:txBody>
          <a:bodyPr>
            <a:normAutofit fontScale="25000" lnSpcReduction="20000"/>
          </a:bodyPr>
          <a:lstStyle/>
          <a:p>
            <a:pPr algn="l"/>
            <a:r>
              <a:rPr lang="it-IT" sz="6400" b="1" dirty="0" smtClean="0">
                <a:solidFill>
                  <a:schemeClr val="tx1"/>
                </a:solidFill>
              </a:rPr>
              <a:t>Art</a:t>
            </a:r>
            <a:r>
              <a:rPr lang="it-IT" sz="6400" b="1" dirty="0">
                <a:solidFill>
                  <a:schemeClr val="tx1"/>
                </a:solidFill>
              </a:rPr>
              <a:t>. 11 Condizioni per l’apertura, l’ampliamento e il trasferimento di sede degli esercizi di </a:t>
            </a:r>
            <a:r>
              <a:rPr lang="it-IT" sz="6400" b="1" dirty="0" smtClean="0">
                <a:solidFill>
                  <a:schemeClr val="tx1"/>
                </a:solidFill>
              </a:rPr>
              <a:t>somministrazione</a:t>
            </a:r>
          </a:p>
          <a:p>
            <a:pPr algn="l"/>
            <a:r>
              <a:rPr lang="it-IT" sz="6400" dirty="0" smtClean="0">
                <a:solidFill>
                  <a:schemeClr val="tx1"/>
                </a:solidFill>
              </a:rPr>
              <a:t>l’apertura </a:t>
            </a:r>
            <a:r>
              <a:rPr lang="it-IT" sz="6400" dirty="0">
                <a:solidFill>
                  <a:schemeClr val="tx1"/>
                </a:solidFill>
              </a:rPr>
              <a:t>ed il trasferimento di </a:t>
            </a:r>
            <a:r>
              <a:rPr lang="it-IT" sz="6400" dirty="0" smtClean="0">
                <a:solidFill>
                  <a:schemeClr val="tx1"/>
                </a:solidFill>
              </a:rPr>
              <a:t>sede degli </a:t>
            </a:r>
            <a:r>
              <a:rPr lang="it-IT" sz="6400" dirty="0">
                <a:solidFill>
                  <a:schemeClr val="tx1"/>
                </a:solidFill>
              </a:rPr>
              <a:t>esercizi di somministrazione sono soggetti ad autorizzazione del comune. </a:t>
            </a:r>
          </a:p>
          <a:p>
            <a:pPr algn="l"/>
            <a:r>
              <a:rPr lang="it-IT" sz="6400" dirty="0" smtClean="0">
                <a:solidFill>
                  <a:schemeClr val="tx1"/>
                </a:solidFill>
              </a:rPr>
              <a:t>L’</a:t>
            </a:r>
            <a:r>
              <a:rPr lang="it-IT" sz="6400" b="1" dirty="0" smtClean="0">
                <a:solidFill>
                  <a:schemeClr val="tx1"/>
                </a:solidFill>
              </a:rPr>
              <a:t>autorizzazione </a:t>
            </a:r>
            <a:r>
              <a:rPr lang="it-IT" sz="6400" b="1" dirty="0">
                <a:solidFill>
                  <a:schemeClr val="tx1"/>
                </a:solidFill>
              </a:rPr>
              <a:t>di </a:t>
            </a:r>
            <a:r>
              <a:rPr lang="it-IT" sz="6400" b="1" dirty="0" smtClean="0">
                <a:solidFill>
                  <a:schemeClr val="tx1"/>
                </a:solidFill>
              </a:rPr>
              <a:t>apertura </a:t>
            </a:r>
            <a:r>
              <a:rPr lang="it-IT" sz="6400" dirty="0" smtClean="0">
                <a:solidFill>
                  <a:schemeClr val="tx1"/>
                </a:solidFill>
              </a:rPr>
              <a:t>è </a:t>
            </a:r>
            <a:r>
              <a:rPr lang="it-IT" sz="6400" dirty="0">
                <a:solidFill>
                  <a:schemeClr val="tx1"/>
                </a:solidFill>
              </a:rPr>
              <a:t>rilasciata previa istanza </a:t>
            </a:r>
            <a:r>
              <a:rPr lang="it-IT" sz="6400" dirty="0" smtClean="0">
                <a:solidFill>
                  <a:schemeClr val="tx1"/>
                </a:solidFill>
              </a:rPr>
              <a:t>dell’interessato presentata </a:t>
            </a:r>
            <a:r>
              <a:rPr lang="it-IT" sz="6400" dirty="0">
                <a:solidFill>
                  <a:schemeClr val="tx1"/>
                </a:solidFill>
              </a:rPr>
              <a:t>con le modalità disciplinate dal regolamento </a:t>
            </a:r>
            <a:r>
              <a:rPr lang="it-IT" sz="6400" dirty="0" smtClean="0">
                <a:solidFill>
                  <a:schemeClr val="tx1"/>
                </a:solidFill>
              </a:rPr>
              <a:t>comunale. </a:t>
            </a:r>
            <a:r>
              <a:rPr lang="it-IT" sz="6400" dirty="0">
                <a:solidFill>
                  <a:schemeClr val="tx1"/>
                </a:solidFill>
              </a:rPr>
              <a:t>Nell’istanza, a pena d’improcedibilità, deve essere indicato</a:t>
            </a:r>
          </a:p>
          <a:p>
            <a:pPr algn="l"/>
            <a:r>
              <a:rPr lang="it-IT" sz="6400" dirty="0">
                <a:solidFill>
                  <a:schemeClr val="tx1"/>
                </a:solidFill>
              </a:rPr>
              <a:t>il locale nel quale si intende esercitare l’attività di somministrazione , nonché </a:t>
            </a:r>
            <a:r>
              <a:rPr lang="it-IT" sz="6400" dirty="0" smtClean="0">
                <a:solidFill>
                  <a:schemeClr val="tx1"/>
                </a:solidFill>
              </a:rPr>
              <a:t>deve essere </a:t>
            </a:r>
            <a:r>
              <a:rPr lang="it-IT" sz="6400" dirty="0">
                <a:solidFill>
                  <a:schemeClr val="tx1"/>
                </a:solidFill>
              </a:rPr>
              <a:t>attestato il possesso dei requisiti professionali previsti dall’articolo 8</a:t>
            </a:r>
            <a:r>
              <a:rPr lang="it-IT" sz="6400" dirty="0" smtClean="0">
                <a:solidFill>
                  <a:schemeClr val="tx1"/>
                </a:solidFill>
              </a:rPr>
              <a:t>.</a:t>
            </a:r>
          </a:p>
          <a:p>
            <a:pPr algn="l"/>
            <a:r>
              <a:rPr lang="it-IT" sz="6400" dirty="0">
                <a:solidFill>
                  <a:schemeClr val="tx1"/>
                </a:solidFill>
              </a:rPr>
              <a:t>Qualora, entro novanta giorni dalla </a:t>
            </a:r>
            <a:r>
              <a:rPr lang="it-IT" sz="6400" dirty="0" smtClean="0">
                <a:solidFill>
                  <a:schemeClr val="tx1"/>
                </a:solidFill>
              </a:rPr>
              <a:t>presentazione dell’istanza </a:t>
            </a:r>
            <a:r>
              <a:rPr lang="it-IT" sz="6400" dirty="0">
                <a:solidFill>
                  <a:schemeClr val="tx1"/>
                </a:solidFill>
              </a:rPr>
              <a:t>per il rilascio dell’autorizzazione, attestata dal protocollo del comune, </a:t>
            </a:r>
            <a:r>
              <a:rPr lang="it-IT" sz="6400" dirty="0" smtClean="0">
                <a:solidFill>
                  <a:schemeClr val="tx1"/>
                </a:solidFill>
              </a:rPr>
              <a:t>il richiedente </a:t>
            </a:r>
            <a:r>
              <a:rPr lang="it-IT" sz="6400" dirty="0">
                <a:solidFill>
                  <a:schemeClr val="tx1"/>
                </a:solidFill>
              </a:rPr>
              <a:t>non riceve alcuna comunicazione, la domanda si intende accolta</a:t>
            </a:r>
          </a:p>
          <a:p>
            <a:pPr algn="l"/>
            <a:endParaRPr lang="it-IT" sz="6400" dirty="0">
              <a:solidFill>
                <a:schemeClr val="tx1"/>
              </a:solidFill>
            </a:endParaRPr>
          </a:p>
          <a:p>
            <a:pPr algn="l"/>
            <a:r>
              <a:rPr lang="it-IT" sz="6400" b="1" dirty="0">
                <a:solidFill>
                  <a:schemeClr val="tx1"/>
                </a:solidFill>
              </a:rPr>
              <a:t>Art. 12 Autorizzazione </a:t>
            </a:r>
            <a:r>
              <a:rPr lang="it-IT" sz="6400" b="1" dirty="0" smtClean="0">
                <a:solidFill>
                  <a:schemeClr val="tx1"/>
                </a:solidFill>
              </a:rPr>
              <a:t>temporanea</a:t>
            </a:r>
          </a:p>
          <a:p>
            <a:pPr algn="l"/>
            <a:r>
              <a:rPr lang="it-IT" sz="6400" dirty="0" smtClean="0">
                <a:solidFill>
                  <a:schemeClr val="tx1"/>
                </a:solidFill>
              </a:rPr>
              <a:t>In </a:t>
            </a:r>
            <a:r>
              <a:rPr lang="it-IT" sz="6400" dirty="0">
                <a:solidFill>
                  <a:schemeClr val="tx1"/>
                </a:solidFill>
              </a:rPr>
              <a:t>occasione di fiere, feste, mercati o di altre riunioni straordinarie di persone, </a:t>
            </a:r>
            <a:r>
              <a:rPr lang="it-IT" sz="6400" dirty="0" smtClean="0">
                <a:solidFill>
                  <a:schemeClr val="tx1"/>
                </a:solidFill>
              </a:rPr>
              <a:t>il comune </a:t>
            </a:r>
            <a:r>
              <a:rPr lang="it-IT" sz="6400" dirty="0">
                <a:solidFill>
                  <a:schemeClr val="tx1"/>
                </a:solidFill>
              </a:rPr>
              <a:t>nel cui territorio si svolge la manifestazione può rilasciare </a:t>
            </a:r>
            <a:r>
              <a:rPr lang="it-IT" sz="6400" dirty="0" smtClean="0">
                <a:solidFill>
                  <a:schemeClr val="tx1"/>
                </a:solidFill>
              </a:rPr>
              <a:t>l’autorizzazione ad </a:t>
            </a:r>
            <a:r>
              <a:rPr lang="it-IT" sz="6400" dirty="0">
                <a:solidFill>
                  <a:schemeClr val="tx1"/>
                </a:solidFill>
              </a:rPr>
              <a:t>uno o più soggetti per lo svolgimento temporaneo dell’attività </a:t>
            </a:r>
            <a:r>
              <a:rPr lang="it-IT" sz="6400" dirty="0" smtClean="0">
                <a:solidFill>
                  <a:schemeClr val="tx1"/>
                </a:solidFill>
              </a:rPr>
              <a:t>di somministrazione </a:t>
            </a:r>
            <a:r>
              <a:rPr lang="it-IT" sz="6400" dirty="0">
                <a:solidFill>
                  <a:schemeClr val="tx1"/>
                </a:solidFill>
              </a:rPr>
              <a:t>al pubblico di alimenti e </a:t>
            </a:r>
            <a:r>
              <a:rPr lang="it-IT" sz="6400" dirty="0" smtClean="0">
                <a:solidFill>
                  <a:schemeClr val="tx1"/>
                </a:solidFill>
              </a:rPr>
              <a:t>bevande (no superalcolici </a:t>
            </a:r>
            <a:r>
              <a:rPr lang="it-IT" sz="6400" dirty="0">
                <a:solidFill>
                  <a:schemeClr val="tx1"/>
                </a:solidFill>
              </a:rPr>
              <a:t>su aree pubbliche o aperte al </a:t>
            </a:r>
            <a:r>
              <a:rPr lang="it-IT" sz="6400" dirty="0" smtClean="0">
                <a:solidFill>
                  <a:schemeClr val="tx1"/>
                </a:solidFill>
              </a:rPr>
              <a:t>pubblico); previa verifica del possesso </a:t>
            </a:r>
            <a:r>
              <a:rPr lang="it-IT" sz="6400" dirty="0">
                <a:solidFill>
                  <a:schemeClr val="tx1"/>
                </a:solidFill>
              </a:rPr>
              <a:t>da parte del soggetto richiedente dei requisiti di cui all’articolo 8, </a:t>
            </a:r>
            <a:r>
              <a:rPr lang="it-IT" sz="6400" dirty="0" smtClean="0">
                <a:solidFill>
                  <a:schemeClr val="tx1"/>
                </a:solidFill>
              </a:rPr>
              <a:t>nonché all’accertamento </a:t>
            </a:r>
            <a:r>
              <a:rPr lang="it-IT" sz="6400" dirty="0">
                <a:solidFill>
                  <a:schemeClr val="tx1"/>
                </a:solidFill>
              </a:rPr>
              <a:t>della sussistenza delle condizioni di sicurezza e del rispetto </a:t>
            </a:r>
            <a:r>
              <a:rPr lang="it-IT" sz="6400" dirty="0" smtClean="0">
                <a:solidFill>
                  <a:schemeClr val="tx1"/>
                </a:solidFill>
              </a:rPr>
              <a:t>delle norme </a:t>
            </a:r>
            <a:r>
              <a:rPr lang="it-IT" sz="6400" dirty="0">
                <a:solidFill>
                  <a:schemeClr val="tx1"/>
                </a:solidFill>
              </a:rPr>
              <a:t>igienico-sanitarie.</a:t>
            </a:r>
          </a:p>
          <a:p>
            <a:pPr algn="l"/>
            <a:r>
              <a:rPr lang="it-IT" sz="6400" dirty="0">
                <a:solidFill>
                  <a:schemeClr val="tx1"/>
                </a:solidFill>
              </a:rPr>
              <a:t>4. Le autorizzazioni temporanee non possono avere durata superiore a quella </a:t>
            </a:r>
            <a:r>
              <a:rPr lang="it-IT" sz="6400" dirty="0" smtClean="0">
                <a:solidFill>
                  <a:schemeClr val="tx1"/>
                </a:solidFill>
              </a:rPr>
              <a:t>della manifestazione </a:t>
            </a:r>
            <a:r>
              <a:rPr lang="it-IT" sz="6400" dirty="0">
                <a:solidFill>
                  <a:schemeClr val="tx1"/>
                </a:solidFill>
              </a:rPr>
              <a:t>e hanno validità solo in relazione ai locali o ai luoghi in cui si </a:t>
            </a:r>
            <a:r>
              <a:rPr lang="it-IT" sz="6400" dirty="0" smtClean="0">
                <a:solidFill>
                  <a:schemeClr val="tx1"/>
                </a:solidFill>
              </a:rPr>
              <a:t>svolge la </a:t>
            </a:r>
            <a:r>
              <a:rPr lang="it-IT" sz="6400" dirty="0">
                <a:solidFill>
                  <a:schemeClr val="tx1"/>
                </a:solidFill>
              </a:rPr>
              <a:t>manifestazione.</a:t>
            </a:r>
          </a:p>
          <a:p>
            <a:pPr algn="l"/>
            <a:r>
              <a:rPr lang="it-IT" sz="6400" dirty="0">
                <a:solidFill>
                  <a:schemeClr val="tx1"/>
                </a:solidFill>
              </a:rPr>
              <a:t>5. Le attività di somministrazione di alimenti e bevande svolte in forma </a:t>
            </a:r>
            <a:r>
              <a:rPr lang="it-IT" sz="6400" dirty="0" smtClean="0">
                <a:solidFill>
                  <a:schemeClr val="tx1"/>
                </a:solidFill>
              </a:rPr>
              <a:t>occasionale e </a:t>
            </a:r>
            <a:r>
              <a:rPr lang="it-IT" sz="6400" dirty="0">
                <a:solidFill>
                  <a:schemeClr val="tx1"/>
                </a:solidFill>
              </a:rPr>
              <a:t>completamente gratuite non sono soggette alle disposizioni di cui al </a:t>
            </a:r>
            <a:r>
              <a:rPr lang="it-IT" sz="6400" dirty="0" smtClean="0">
                <a:solidFill>
                  <a:schemeClr val="tx1"/>
                </a:solidFill>
              </a:rPr>
              <a:t>presente articolo</a:t>
            </a:r>
            <a:r>
              <a:rPr lang="it-IT" sz="6400" dirty="0">
                <a:solidFill>
                  <a:schemeClr val="tx1"/>
                </a:solidFill>
              </a:rPr>
              <a:t>, fatto salvo il rispetto delle norme igienico-sanitarie. </a:t>
            </a:r>
          </a:p>
        </p:txBody>
      </p:sp>
      <p:sp>
        <p:nvSpPr>
          <p:cNvPr id="5" name="Segnaposto piè di pagina 4"/>
          <p:cNvSpPr>
            <a:spLocks noGrp="1"/>
          </p:cNvSpPr>
          <p:nvPr>
            <p:ph type="ftr" sz="quarter" idx="11"/>
          </p:nvPr>
        </p:nvSpPr>
        <p:spPr>
          <a:xfrm>
            <a:off x="323528" y="6457151"/>
            <a:ext cx="7920880" cy="365125"/>
          </a:xfrm>
        </p:spPr>
        <p:txBody>
          <a:bodyPr/>
          <a:lstStyle/>
          <a:p>
            <a:r>
              <a:rPr lang="it-IT" sz="1800" dirty="0" smtClean="0"/>
              <a:t>dott. Francesco Mautone – Viterbo 07/03/2017               f.mautone@pmcstudio.net</a:t>
            </a:r>
            <a:endParaRPr lang="it-IT" sz="1800" dirty="0"/>
          </a:p>
        </p:txBody>
      </p:sp>
      <p:sp>
        <p:nvSpPr>
          <p:cNvPr id="6" name="Segnaposto numero diapositiva 5"/>
          <p:cNvSpPr>
            <a:spLocks noGrp="1"/>
          </p:cNvSpPr>
          <p:nvPr>
            <p:ph type="sldNum" sz="quarter" idx="12"/>
          </p:nvPr>
        </p:nvSpPr>
        <p:spPr/>
        <p:txBody>
          <a:bodyPr/>
          <a:lstStyle/>
          <a:p>
            <a:fld id="{CABB6F76-0F26-457E-9E71-FED89CE8FC80}" type="slidenum">
              <a:rPr lang="it-IT" smtClean="0"/>
              <a:t>30</a:t>
            </a:fld>
            <a:endParaRPr lang="it-IT" dirty="0"/>
          </a:p>
        </p:txBody>
      </p:sp>
    </p:spTree>
    <p:extLst>
      <p:ext uri="{BB962C8B-B14F-4D97-AF65-F5344CB8AC3E}">
        <p14:creationId xmlns:p14="http://schemas.microsoft.com/office/powerpoint/2010/main" val="31858691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712968" cy="1080120"/>
          </a:xfrm>
        </p:spPr>
        <p:txBody>
          <a:bodyPr>
            <a:noAutofit/>
          </a:bodyPr>
          <a:lstStyle/>
          <a:p>
            <a:r>
              <a:rPr lang="it-IT" sz="3600" b="1" dirty="0" smtClean="0"/>
              <a:t>Autorizzazioni temporanee per manifestazioni art.31 L. 383/2000</a:t>
            </a:r>
            <a:endParaRPr lang="it-IT" sz="3600" b="1" dirty="0"/>
          </a:p>
        </p:txBody>
      </p:sp>
      <p:sp>
        <p:nvSpPr>
          <p:cNvPr id="3" name="Sottotitolo 2"/>
          <p:cNvSpPr>
            <a:spLocks noGrp="1"/>
          </p:cNvSpPr>
          <p:nvPr>
            <p:ph type="subTitle" idx="1"/>
          </p:nvPr>
        </p:nvSpPr>
        <p:spPr>
          <a:xfrm>
            <a:off x="179512" y="1412776"/>
            <a:ext cx="8856984" cy="4824536"/>
          </a:xfrm>
        </p:spPr>
        <p:txBody>
          <a:bodyPr>
            <a:normAutofit fontScale="47500" lnSpcReduction="20000"/>
          </a:bodyPr>
          <a:lstStyle/>
          <a:p>
            <a:pPr algn="l"/>
            <a:r>
              <a:rPr lang="it-IT" sz="6400" dirty="0">
                <a:solidFill>
                  <a:schemeClr val="tx1"/>
                </a:solidFill>
              </a:rPr>
              <a:t>Alle associazioni di promozione sociale, in </a:t>
            </a:r>
            <a:r>
              <a:rPr lang="it-IT" sz="6400" dirty="0" smtClean="0">
                <a:solidFill>
                  <a:schemeClr val="tx1"/>
                </a:solidFill>
              </a:rPr>
              <a:t>occasione di </a:t>
            </a:r>
            <a:r>
              <a:rPr lang="it-IT" sz="6400" dirty="0">
                <a:solidFill>
                  <a:schemeClr val="tx1"/>
                </a:solidFill>
              </a:rPr>
              <a:t>particolari eventi o manifestazioni, il sindaco </a:t>
            </a:r>
            <a:r>
              <a:rPr lang="it-IT" sz="6400" dirty="0" smtClean="0">
                <a:solidFill>
                  <a:schemeClr val="tx1"/>
                </a:solidFill>
              </a:rPr>
              <a:t>può concedere </a:t>
            </a:r>
            <a:r>
              <a:rPr lang="it-IT" sz="6400" dirty="0">
                <a:solidFill>
                  <a:schemeClr val="tx1"/>
                </a:solidFill>
              </a:rPr>
              <a:t>autorizzazioni temporanee alla </a:t>
            </a:r>
            <a:r>
              <a:rPr lang="it-IT" sz="6400" dirty="0" smtClean="0">
                <a:solidFill>
                  <a:schemeClr val="tx1"/>
                </a:solidFill>
              </a:rPr>
              <a:t>somministrazione di </a:t>
            </a:r>
            <a:r>
              <a:rPr lang="it-IT" sz="6400" dirty="0">
                <a:solidFill>
                  <a:schemeClr val="tx1"/>
                </a:solidFill>
              </a:rPr>
              <a:t>alimenti e bevande in deroga ai criteri </a:t>
            </a:r>
            <a:r>
              <a:rPr lang="it-IT" sz="6400" dirty="0" smtClean="0">
                <a:solidFill>
                  <a:schemeClr val="tx1"/>
                </a:solidFill>
              </a:rPr>
              <a:t>e parametri </a:t>
            </a:r>
            <a:r>
              <a:rPr lang="it-IT" sz="6400" dirty="0">
                <a:solidFill>
                  <a:schemeClr val="tx1"/>
                </a:solidFill>
              </a:rPr>
              <a:t>di cui all’articolo 3, comma 4, della </a:t>
            </a:r>
            <a:r>
              <a:rPr lang="it-IT" sz="6400" dirty="0" smtClean="0">
                <a:solidFill>
                  <a:schemeClr val="tx1"/>
                </a:solidFill>
              </a:rPr>
              <a:t>legge 25 </a:t>
            </a:r>
            <a:r>
              <a:rPr lang="it-IT" sz="6400" dirty="0">
                <a:solidFill>
                  <a:schemeClr val="tx1"/>
                </a:solidFill>
              </a:rPr>
              <a:t>agosto 1991, n. 287. Tali autorizzazioni sono </a:t>
            </a:r>
            <a:r>
              <a:rPr lang="it-IT" sz="6400" dirty="0" smtClean="0">
                <a:solidFill>
                  <a:schemeClr val="tx1"/>
                </a:solidFill>
              </a:rPr>
              <a:t>valide soltanto </a:t>
            </a:r>
            <a:r>
              <a:rPr lang="it-IT" sz="6400" dirty="0">
                <a:solidFill>
                  <a:schemeClr val="tx1"/>
                </a:solidFill>
              </a:rPr>
              <a:t>per il periodo di svolgimento delle </a:t>
            </a:r>
            <a:r>
              <a:rPr lang="it-IT" sz="6400" dirty="0" smtClean="0">
                <a:solidFill>
                  <a:schemeClr val="tx1"/>
                </a:solidFill>
              </a:rPr>
              <a:t>predette manifestazioni </a:t>
            </a:r>
            <a:r>
              <a:rPr lang="it-IT" sz="6400" dirty="0">
                <a:solidFill>
                  <a:schemeClr val="tx1"/>
                </a:solidFill>
              </a:rPr>
              <a:t>e per i locali o gli spazi cui si </a:t>
            </a:r>
            <a:r>
              <a:rPr lang="it-IT" sz="6400" dirty="0" smtClean="0">
                <a:solidFill>
                  <a:schemeClr val="tx1"/>
                </a:solidFill>
              </a:rPr>
              <a:t>riferiscono e </a:t>
            </a:r>
            <a:r>
              <a:rPr lang="it-IT" sz="6400" dirty="0">
                <a:solidFill>
                  <a:schemeClr val="tx1"/>
                </a:solidFill>
              </a:rPr>
              <a:t>sono rilasciate alla condizione che l’addetto </a:t>
            </a:r>
            <a:r>
              <a:rPr lang="it-IT" sz="6400" dirty="0" smtClean="0">
                <a:solidFill>
                  <a:schemeClr val="tx1"/>
                </a:solidFill>
              </a:rPr>
              <a:t>alla somministrazione </a:t>
            </a:r>
            <a:r>
              <a:rPr lang="it-IT" sz="6400" dirty="0">
                <a:solidFill>
                  <a:schemeClr val="tx1"/>
                </a:solidFill>
              </a:rPr>
              <a:t>sia iscritto al registro degli </a:t>
            </a:r>
            <a:r>
              <a:rPr lang="it-IT" sz="6400" dirty="0" smtClean="0">
                <a:solidFill>
                  <a:schemeClr val="tx1"/>
                </a:solidFill>
              </a:rPr>
              <a:t>esercenti commerciali</a:t>
            </a:r>
            <a:r>
              <a:rPr lang="it-IT" sz="6400" dirty="0">
                <a:solidFill>
                  <a:schemeClr val="tx1"/>
                </a:solidFill>
              </a:rPr>
              <a:t>. </a:t>
            </a:r>
          </a:p>
        </p:txBody>
      </p:sp>
      <p:sp>
        <p:nvSpPr>
          <p:cNvPr id="5" name="Segnaposto piè di pagina 4"/>
          <p:cNvSpPr>
            <a:spLocks noGrp="1"/>
          </p:cNvSpPr>
          <p:nvPr>
            <p:ph type="ftr" sz="quarter" idx="11"/>
          </p:nvPr>
        </p:nvSpPr>
        <p:spPr>
          <a:xfrm>
            <a:off x="323528" y="6457151"/>
            <a:ext cx="7920880" cy="365125"/>
          </a:xfrm>
        </p:spPr>
        <p:txBody>
          <a:bodyPr/>
          <a:lstStyle/>
          <a:p>
            <a:r>
              <a:rPr lang="it-IT" sz="1800" dirty="0" smtClean="0"/>
              <a:t>dott. Francesco Mautone – Viterbo 07/03/2017               f.mautone@pmcstudio.net</a:t>
            </a:r>
            <a:endParaRPr lang="it-IT" sz="1800" dirty="0"/>
          </a:p>
        </p:txBody>
      </p:sp>
      <p:sp>
        <p:nvSpPr>
          <p:cNvPr id="6" name="Segnaposto numero diapositiva 5"/>
          <p:cNvSpPr>
            <a:spLocks noGrp="1"/>
          </p:cNvSpPr>
          <p:nvPr>
            <p:ph type="sldNum" sz="quarter" idx="12"/>
          </p:nvPr>
        </p:nvSpPr>
        <p:spPr/>
        <p:txBody>
          <a:bodyPr/>
          <a:lstStyle/>
          <a:p>
            <a:fld id="{CABB6F76-0F26-457E-9E71-FED89CE8FC80}" type="slidenum">
              <a:rPr lang="it-IT" smtClean="0"/>
              <a:t>31</a:t>
            </a:fld>
            <a:endParaRPr lang="it-IT" dirty="0"/>
          </a:p>
        </p:txBody>
      </p:sp>
    </p:spTree>
    <p:extLst>
      <p:ext uri="{BB962C8B-B14F-4D97-AF65-F5344CB8AC3E}">
        <p14:creationId xmlns:p14="http://schemas.microsoft.com/office/powerpoint/2010/main" val="4462452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712968" cy="1080120"/>
          </a:xfrm>
        </p:spPr>
        <p:txBody>
          <a:bodyPr>
            <a:noAutofit/>
          </a:bodyPr>
          <a:lstStyle/>
          <a:p>
            <a:r>
              <a:rPr lang="it-IT" sz="3600" b="1" dirty="0" smtClean="0"/>
              <a:t>Occupazione suolo pubblico</a:t>
            </a:r>
            <a:endParaRPr lang="it-IT" sz="3600" b="1" dirty="0"/>
          </a:p>
        </p:txBody>
      </p:sp>
      <p:sp>
        <p:nvSpPr>
          <p:cNvPr id="3" name="Sottotitolo 2"/>
          <p:cNvSpPr>
            <a:spLocks noGrp="1"/>
          </p:cNvSpPr>
          <p:nvPr>
            <p:ph type="subTitle" idx="1"/>
          </p:nvPr>
        </p:nvSpPr>
        <p:spPr>
          <a:xfrm>
            <a:off x="179512" y="1412776"/>
            <a:ext cx="8856984" cy="4824536"/>
          </a:xfrm>
        </p:spPr>
        <p:txBody>
          <a:bodyPr>
            <a:normAutofit fontScale="40000" lnSpcReduction="20000"/>
          </a:bodyPr>
          <a:lstStyle/>
          <a:p>
            <a:pPr algn="l"/>
            <a:r>
              <a:rPr lang="it-IT" sz="6400" dirty="0">
                <a:solidFill>
                  <a:schemeClr val="tx1"/>
                </a:solidFill>
              </a:rPr>
              <a:t>Per occupazione del suolo pubblico si intende tutto ciò che viene appoggiato o che proietta </a:t>
            </a:r>
            <a:r>
              <a:rPr lang="it-IT" sz="6400" dirty="0" smtClean="0">
                <a:solidFill>
                  <a:schemeClr val="tx1"/>
                </a:solidFill>
              </a:rPr>
              <a:t>la propria </a:t>
            </a:r>
            <a:r>
              <a:rPr lang="it-IT" sz="6400" dirty="0">
                <a:solidFill>
                  <a:schemeClr val="tx1"/>
                </a:solidFill>
              </a:rPr>
              <a:t>ombra a terra sul suolo pubblico. </a:t>
            </a:r>
            <a:endParaRPr lang="it-IT" sz="6400" dirty="0" smtClean="0">
              <a:solidFill>
                <a:schemeClr val="tx1"/>
              </a:solidFill>
            </a:endParaRPr>
          </a:p>
          <a:p>
            <a:pPr algn="l"/>
            <a:r>
              <a:rPr lang="it-IT" sz="6400" dirty="0" smtClean="0">
                <a:solidFill>
                  <a:schemeClr val="tx1"/>
                </a:solidFill>
              </a:rPr>
              <a:t>La </a:t>
            </a:r>
            <a:r>
              <a:rPr lang="it-IT" sz="6400" dirty="0">
                <a:solidFill>
                  <a:schemeClr val="tx1"/>
                </a:solidFill>
              </a:rPr>
              <a:t>legge consente che il privato o un'azienda </a:t>
            </a:r>
            <a:r>
              <a:rPr lang="it-IT" sz="6400" dirty="0" smtClean="0">
                <a:solidFill>
                  <a:schemeClr val="tx1"/>
                </a:solidFill>
              </a:rPr>
              <a:t>possano utilizzare</a:t>
            </a:r>
            <a:r>
              <a:rPr lang="it-IT" sz="6400" dirty="0">
                <a:solidFill>
                  <a:schemeClr val="tx1"/>
                </a:solidFill>
              </a:rPr>
              <a:t>, per una serie di scopi specifici, una parte del terreno pubblico sottraendolo </a:t>
            </a:r>
            <a:r>
              <a:rPr lang="it-IT" sz="6400" dirty="0" smtClean="0">
                <a:solidFill>
                  <a:schemeClr val="tx1"/>
                </a:solidFill>
              </a:rPr>
              <a:t>alla disponibilità </a:t>
            </a:r>
            <a:r>
              <a:rPr lang="it-IT" sz="6400" dirty="0">
                <a:solidFill>
                  <a:schemeClr val="tx1"/>
                </a:solidFill>
              </a:rPr>
              <a:t>di altri, previo il </a:t>
            </a:r>
            <a:r>
              <a:rPr lang="it-IT" sz="6400" dirty="0" smtClean="0">
                <a:solidFill>
                  <a:schemeClr val="tx1"/>
                </a:solidFill>
              </a:rPr>
              <a:t>pagamento </a:t>
            </a:r>
            <a:r>
              <a:rPr lang="it-IT" sz="6400" dirty="0">
                <a:solidFill>
                  <a:schemeClr val="tx1"/>
                </a:solidFill>
              </a:rPr>
              <a:t>di un canone </a:t>
            </a:r>
            <a:r>
              <a:rPr lang="it-IT" sz="6400" dirty="0" smtClean="0">
                <a:solidFill>
                  <a:schemeClr val="tx1"/>
                </a:solidFill>
              </a:rPr>
              <a:t>d'occupazione (COSAP).</a:t>
            </a:r>
            <a:endParaRPr lang="it-IT" sz="6400" dirty="0">
              <a:solidFill>
                <a:schemeClr val="tx1"/>
              </a:solidFill>
            </a:endParaRPr>
          </a:p>
          <a:p>
            <a:pPr algn="l"/>
            <a:r>
              <a:rPr lang="it-IT" sz="6400" dirty="0">
                <a:solidFill>
                  <a:schemeClr val="tx1"/>
                </a:solidFill>
              </a:rPr>
              <a:t>In particolare l’interessato può richiedere il rilascio di concessione demaniale </a:t>
            </a:r>
            <a:r>
              <a:rPr lang="it-IT" sz="6400" dirty="0" smtClean="0">
                <a:solidFill>
                  <a:schemeClr val="tx1"/>
                </a:solidFill>
              </a:rPr>
              <a:t>relativa all'occupazione </a:t>
            </a:r>
            <a:r>
              <a:rPr lang="it-IT" sz="6400" dirty="0">
                <a:solidFill>
                  <a:schemeClr val="tx1"/>
                </a:solidFill>
              </a:rPr>
              <a:t>di strade, aree e relativi spazi, soprastanti, che </a:t>
            </a:r>
            <a:r>
              <a:rPr lang="it-IT" sz="6400" dirty="0" smtClean="0">
                <a:solidFill>
                  <a:schemeClr val="tx1"/>
                </a:solidFill>
              </a:rPr>
              <a:t>appartengono </a:t>
            </a:r>
            <a:r>
              <a:rPr lang="it-IT" sz="6400" dirty="0">
                <a:solidFill>
                  <a:schemeClr val="tx1"/>
                </a:solidFill>
              </a:rPr>
              <a:t>al demanio </a:t>
            </a:r>
            <a:r>
              <a:rPr lang="it-IT" sz="6400" dirty="0" smtClean="0">
                <a:solidFill>
                  <a:schemeClr val="tx1"/>
                </a:solidFill>
              </a:rPr>
              <a:t>o patrimonio </a:t>
            </a:r>
            <a:r>
              <a:rPr lang="it-IT" sz="6400" dirty="0">
                <a:solidFill>
                  <a:schemeClr val="tx1"/>
                </a:solidFill>
              </a:rPr>
              <a:t>indisponibile del </a:t>
            </a:r>
            <a:r>
              <a:rPr lang="it-IT" sz="6400" dirty="0" smtClean="0">
                <a:solidFill>
                  <a:schemeClr val="tx1"/>
                </a:solidFill>
              </a:rPr>
              <a:t>Comune, </a:t>
            </a:r>
            <a:r>
              <a:rPr lang="it-IT" sz="6500" dirty="0">
                <a:solidFill>
                  <a:schemeClr val="tx1"/>
                </a:solidFill>
              </a:rPr>
              <a:t>nonché di aree private soggette a servitù di pubblico passaggio, costituita nei modi e termini di </a:t>
            </a:r>
            <a:r>
              <a:rPr lang="it-IT" sz="6500" dirty="0" smtClean="0">
                <a:solidFill>
                  <a:schemeClr val="tx1"/>
                </a:solidFill>
              </a:rPr>
              <a:t>legge.</a:t>
            </a:r>
            <a:endParaRPr lang="it-IT" sz="6500" dirty="0">
              <a:solidFill>
                <a:schemeClr val="tx1"/>
              </a:solidFill>
            </a:endParaRPr>
          </a:p>
        </p:txBody>
      </p:sp>
      <p:sp>
        <p:nvSpPr>
          <p:cNvPr id="5" name="Segnaposto piè di pagina 4"/>
          <p:cNvSpPr>
            <a:spLocks noGrp="1"/>
          </p:cNvSpPr>
          <p:nvPr>
            <p:ph type="ftr" sz="quarter" idx="11"/>
          </p:nvPr>
        </p:nvSpPr>
        <p:spPr>
          <a:xfrm>
            <a:off x="323528" y="6457151"/>
            <a:ext cx="7920880" cy="365125"/>
          </a:xfrm>
        </p:spPr>
        <p:txBody>
          <a:bodyPr/>
          <a:lstStyle/>
          <a:p>
            <a:r>
              <a:rPr lang="it-IT" sz="1800" dirty="0" smtClean="0"/>
              <a:t>dott. Francesco Mautone – Viterbo 07/03/2017               f.mautone@pmcstudio.net</a:t>
            </a:r>
            <a:endParaRPr lang="it-IT" sz="1800" dirty="0"/>
          </a:p>
        </p:txBody>
      </p:sp>
      <p:sp>
        <p:nvSpPr>
          <p:cNvPr id="6" name="Segnaposto numero diapositiva 5"/>
          <p:cNvSpPr>
            <a:spLocks noGrp="1"/>
          </p:cNvSpPr>
          <p:nvPr>
            <p:ph type="sldNum" sz="quarter" idx="12"/>
          </p:nvPr>
        </p:nvSpPr>
        <p:spPr/>
        <p:txBody>
          <a:bodyPr/>
          <a:lstStyle/>
          <a:p>
            <a:fld id="{CABB6F76-0F26-457E-9E71-FED89CE8FC80}" type="slidenum">
              <a:rPr lang="it-IT" smtClean="0"/>
              <a:t>32</a:t>
            </a:fld>
            <a:endParaRPr lang="it-IT" dirty="0"/>
          </a:p>
        </p:txBody>
      </p:sp>
    </p:spTree>
    <p:extLst>
      <p:ext uri="{BB962C8B-B14F-4D97-AF65-F5344CB8AC3E}">
        <p14:creationId xmlns:p14="http://schemas.microsoft.com/office/powerpoint/2010/main" val="18222434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712968" cy="1080120"/>
          </a:xfrm>
        </p:spPr>
        <p:txBody>
          <a:bodyPr>
            <a:noAutofit/>
          </a:bodyPr>
          <a:lstStyle/>
          <a:p>
            <a:r>
              <a:rPr lang="it-IT" sz="3600" b="1" dirty="0" smtClean="0"/>
              <a:t>Occupazione suolo pubblico</a:t>
            </a:r>
            <a:endParaRPr lang="it-IT" sz="3600" b="1" dirty="0"/>
          </a:p>
        </p:txBody>
      </p:sp>
      <p:sp>
        <p:nvSpPr>
          <p:cNvPr id="3" name="Sottotitolo 2"/>
          <p:cNvSpPr>
            <a:spLocks noGrp="1"/>
          </p:cNvSpPr>
          <p:nvPr>
            <p:ph type="subTitle" idx="1"/>
          </p:nvPr>
        </p:nvSpPr>
        <p:spPr>
          <a:xfrm>
            <a:off x="179512" y="1412776"/>
            <a:ext cx="8856984" cy="4824536"/>
          </a:xfrm>
        </p:spPr>
        <p:txBody>
          <a:bodyPr>
            <a:noAutofit/>
          </a:bodyPr>
          <a:lstStyle/>
          <a:p>
            <a:pPr algn="l"/>
            <a:r>
              <a:rPr lang="it-IT" sz="1800" u="sng" dirty="0">
                <a:solidFill>
                  <a:schemeClr val="tx1"/>
                </a:solidFill>
              </a:rPr>
              <a:t>Chi può fare la richiesta</a:t>
            </a:r>
            <a:r>
              <a:rPr lang="it-IT" sz="1800" u="sng" dirty="0" smtClean="0">
                <a:solidFill>
                  <a:schemeClr val="tx1"/>
                </a:solidFill>
              </a:rPr>
              <a:t>:</a:t>
            </a:r>
          </a:p>
          <a:p>
            <a:pPr marL="857250" indent="-857250" algn="l">
              <a:buFont typeface="Arial" panose="020B0604020202020204" pitchFamily="34" charset="0"/>
              <a:buChar char="•"/>
            </a:pPr>
            <a:r>
              <a:rPr lang="it-IT" sz="1800" dirty="0" smtClean="0">
                <a:solidFill>
                  <a:schemeClr val="tx1"/>
                </a:solidFill>
              </a:rPr>
              <a:t>I </a:t>
            </a:r>
            <a:r>
              <a:rPr lang="it-IT" sz="1800" dirty="0">
                <a:solidFill>
                  <a:schemeClr val="tx1"/>
                </a:solidFill>
              </a:rPr>
              <a:t>titolari di esercizi di somministrazione di alimenti e bevande, per i quali è consentita </a:t>
            </a:r>
            <a:r>
              <a:rPr lang="it-IT" sz="1800" dirty="0" smtClean="0">
                <a:solidFill>
                  <a:schemeClr val="tx1"/>
                </a:solidFill>
              </a:rPr>
              <a:t>la consumazione </a:t>
            </a:r>
            <a:r>
              <a:rPr lang="it-IT" sz="1800" dirty="0">
                <a:solidFill>
                  <a:schemeClr val="tx1"/>
                </a:solidFill>
              </a:rPr>
              <a:t>al tavolo ed in cui l'attività di somministrazione è prevalente, possono fare </a:t>
            </a:r>
            <a:r>
              <a:rPr lang="it-IT" sz="1800" dirty="0" smtClean="0">
                <a:solidFill>
                  <a:schemeClr val="tx1"/>
                </a:solidFill>
              </a:rPr>
              <a:t>richiesta di </a:t>
            </a:r>
            <a:r>
              <a:rPr lang="it-IT" sz="1800" dirty="0">
                <a:solidFill>
                  <a:schemeClr val="tx1"/>
                </a:solidFill>
              </a:rPr>
              <a:t>concessione per occupazioni di suolo pubblico realizzate con tavoli, tende e ombrelloni, </a:t>
            </a:r>
            <a:r>
              <a:rPr lang="it-IT" sz="1800" dirty="0" smtClean="0">
                <a:solidFill>
                  <a:schemeClr val="tx1"/>
                </a:solidFill>
              </a:rPr>
              <a:t>gazebo o </a:t>
            </a:r>
            <a:r>
              <a:rPr lang="it-IT" sz="1800" dirty="0">
                <a:solidFill>
                  <a:schemeClr val="tx1"/>
                </a:solidFill>
              </a:rPr>
              <a:t>simili.</a:t>
            </a:r>
          </a:p>
          <a:p>
            <a:pPr marL="857250" indent="-857250" algn="l">
              <a:buFont typeface="Arial" panose="020B0604020202020204" pitchFamily="34" charset="0"/>
              <a:buChar char="•"/>
            </a:pPr>
            <a:r>
              <a:rPr lang="it-IT" sz="1800" dirty="0" smtClean="0">
                <a:solidFill>
                  <a:schemeClr val="tx1"/>
                </a:solidFill>
              </a:rPr>
              <a:t>Agli  altri esercizi </a:t>
            </a:r>
            <a:r>
              <a:rPr lang="it-IT" sz="1800" dirty="0">
                <a:solidFill>
                  <a:schemeClr val="tx1"/>
                </a:solidFill>
              </a:rPr>
              <a:t>commerciali </a:t>
            </a:r>
            <a:r>
              <a:rPr lang="it-IT" sz="1800" dirty="0" smtClean="0">
                <a:solidFill>
                  <a:schemeClr val="tx1"/>
                </a:solidFill>
              </a:rPr>
              <a:t>possono </a:t>
            </a:r>
            <a:r>
              <a:rPr lang="it-IT" sz="1800" dirty="0">
                <a:solidFill>
                  <a:schemeClr val="tx1"/>
                </a:solidFill>
              </a:rPr>
              <a:t>essere concesse occupazioni </a:t>
            </a:r>
            <a:r>
              <a:rPr lang="it-IT" sz="1800" dirty="0" smtClean="0">
                <a:solidFill>
                  <a:schemeClr val="tx1"/>
                </a:solidFill>
              </a:rPr>
              <a:t>di suolo </a:t>
            </a:r>
            <a:r>
              <a:rPr lang="it-IT" sz="1800" dirty="0">
                <a:solidFill>
                  <a:schemeClr val="tx1"/>
                </a:solidFill>
              </a:rPr>
              <a:t>pubblico funzionali all'esercizio dell'attività che comunque non costituiscono </a:t>
            </a:r>
            <a:r>
              <a:rPr lang="it-IT" sz="1800" dirty="0" smtClean="0">
                <a:solidFill>
                  <a:schemeClr val="tx1"/>
                </a:solidFill>
              </a:rPr>
              <a:t>ampliamento della </a:t>
            </a:r>
            <a:r>
              <a:rPr lang="it-IT" sz="1800" dirty="0">
                <a:solidFill>
                  <a:schemeClr val="tx1"/>
                </a:solidFill>
              </a:rPr>
              <a:t>superficie di vendita o espositiva (fioriere, </a:t>
            </a:r>
            <a:r>
              <a:rPr lang="it-IT" sz="1800" dirty="0" err="1">
                <a:solidFill>
                  <a:schemeClr val="tx1"/>
                </a:solidFill>
              </a:rPr>
              <a:t>parapedonali</a:t>
            </a:r>
            <a:r>
              <a:rPr lang="it-IT" sz="1800" dirty="0">
                <a:solidFill>
                  <a:schemeClr val="tx1"/>
                </a:solidFill>
              </a:rPr>
              <a:t> e simili).</a:t>
            </a:r>
          </a:p>
          <a:p>
            <a:pPr marL="857250" indent="-857250" algn="l">
              <a:buFont typeface="Arial" panose="020B0604020202020204" pitchFamily="34" charset="0"/>
              <a:buChar char="•"/>
            </a:pPr>
            <a:r>
              <a:rPr lang="it-IT" sz="1800" dirty="0" smtClean="0">
                <a:solidFill>
                  <a:schemeClr val="tx1"/>
                </a:solidFill>
              </a:rPr>
              <a:t>Coloro </a:t>
            </a:r>
            <a:r>
              <a:rPr lang="it-IT" sz="1800" dirty="0">
                <a:solidFill>
                  <a:schemeClr val="tx1"/>
                </a:solidFill>
              </a:rPr>
              <a:t>che intendano effettuare occupazioni temporanee di spazi ed aree pubbliche per </a:t>
            </a:r>
            <a:r>
              <a:rPr lang="it-IT" sz="1800" dirty="0" smtClean="0">
                <a:solidFill>
                  <a:schemeClr val="tx1"/>
                </a:solidFill>
              </a:rPr>
              <a:t>la realizzazione </a:t>
            </a:r>
            <a:r>
              <a:rPr lang="it-IT" sz="1800" dirty="0">
                <a:solidFill>
                  <a:schemeClr val="tx1"/>
                </a:solidFill>
              </a:rPr>
              <a:t>di feste, sagre, corse, manifestazioni di tipo sociale, culturale, religioso, di </a:t>
            </a:r>
            <a:r>
              <a:rPr lang="it-IT" sz="1800" dirty="0" smtClean="0">
                <a:solidFill>
                  <a:schemeClr val="tx1"/>
                </a:solidFill>
              </a:rPr>
              <a:t>tipo sportivo</a:t>
            </a:r>
            <a:r>
              <a:rPr lang="it-IT" sz="1800" dirty="0">
                <a:solidFill>
                  <a:schemeClr val="tx1"/>
                </a:solidFill>
              </a:rPr>
              <a:t>, ecc. (almeno 30 giorni prima dell'evento e in caso di occupazioni all’interno della </a:t>
            </a:r>
            <a:r>
              <a:rPr lang="it-IT" sz="1800" dirty="0" smtClean="0">
                <a:solidFill>
                  <a:schemeClr val="tx1"/>
                </a:solidFill>
              </a:rPr>
              <a:t>Città Storica </a:t>
            </a:r>
            <a:r>
              <a:rPr lang="it-IT" sz="1800" dirty="0">
                <a:solidFill>
                  <a:schemeClr val="tx1"/>
                </a:solidFill>
              </a:rPr>
              <a:t>almeno 60 giorni prima) devono presentare all'Ufficio SUAP, la domanda con i </a:t>
            </a:r>
            <a:r>
              <a:rPr lang="it-IT" sz="1800" dirty="0" smtClean="0">
                <a:solidFill>
                  <a:schemeClr val="tx1"/>
                </a:solidFill>
              </a:rPr>
              <a:t>necessari allegati </a:t>
            </a:r>
            <a:r>
              <a:rPr lang="it-IT" sz="1800" dirty="0">
                <a:solidFill>
                  <a:schemeClr val="tx1"/>
                </a:solidFill>
              </a:rPr>
              <a:t>(piantine, numero di eventuali gazebi, etc.) e la documentazione relativa </a:t>
            </a:r>
            <a:r>
              <a:rPr lang="it-IT" sz="1800" dirty="0" smtClean="0">
                <a:solidFill>
                  <a:schemeClr val="tx1"/>
                </a:solidFill>
              </a:rPr>
              <a:t>all'avvenuta stipula </a:t>
            </a:r>
            <a:r>
              <a:rPr lang="it-IT" sz="1800" dirty="0">
                <a:solidFill>
                  <a:schemeClr val="tx1"/>
                </a:solidFill>
              </a:rPr>
              <a:t>di un contratto per il conferimento di rifiuti urbani ed assimilati, con soggetti autorizzati in base alla normativa vigente di settore, eventuale polizza </a:t>
            </a:r>
            <a:r>
              <a:rPr lang="it-IT" sz="1800" dirty="0" err="1" smtClean="0">
                <a:solidFill>
                  <a:schemeClr val="tx1"/>
                </a:solidFill>
              </a:rPr>
              <a:t>fidejussoria</a:t>
            </a:r>
            <a:r>
              <a:rPr lang="it-IT" sz="1800" dirty="0" smtClean="0">
                <a:solidFill>
                  <a:schemeClr val="tx1"/>
                </a:solidFill>
              </a:rPr>
              <a:t> (No per enti no profit) </a:t>
            </a:r>
            <a:r>
              <a:rPr lang="it-IT" sz="1800" dirty="0">
                <a:solidFill>
                  <a:schemeClr val="tx1"/>
                </a:solidFill>
              </a:rPr>
              <a:t>e nulla osta impatto </a:t>
            </a:r>
            <a:r>
              <a:rPr lang="it-IT" sz="1800" dirty="0" smtClean="0">
                <a:solidFill>
                  <a:schemeClr val="tx1"/>
                </a:solidFill>
              </a:rPr>
              <a:t>acustico rilasciato </a:t>
            </a:r>
            <a:r>
              <a:rPr lang="it-IT" sz="1800" dirty="0">
                <a:solidFill>
                  <a:schemeClr val="tx1"/>
                </a:solidFill>
              </a:rPr>
              <a:t>dal Dipartimento Tutela Ambiente.</a:t>
            </a:r>
          </a:p>
        </p:txBody>
      </p:sp>
      <p:sp>
        <p:nvSpPr>
          <p:cNvPr id="5" name="Segnaposto piè di pagina 4"/>
          <p:cNvSpPr>
            <a:spLocks noGrp="1"/>
          </p:cNvSpPr>
          <p:nvPr>
            <p:ph type="ftr" sz="quarter" idx="11"/>
          </p:nvPr>
        </p:nvSpPr>
        <p:spPr>
          <a:xfrm>
            <a:off x="323528" y="6457151"/>
            <a:ext cx="7920880" cy="365125"/>
          </a:xfrm>
        </p:spPr>
        <p:txBody>
          <a:bodyPr/>
          <a:lstStyle/>
          <a:p>
            <a:r>
              <a:rPr lang="it-IT" sz="1800" dirty="0" smtClean="0"/>
              <a:t>dott. Francesco Mautone – Viterbo 07/03/2017               f.mautone@pmcstudio.net</a:t>
            </a:r>
            <a:endParaRPr lang="it-IT" sz="1800" dirty="0"/>
          </a:p>
        </p:txBody>
      </p:sp>
      <p:sp>
        <p:nvSpPr>
          <p:cNvPr id="6" name="Segnaposto numero diapositiva 5"/>
          <p:cNvSpPr>
            <a:spLocks noGrp="1"/>
          </p:cNvSpPr>
          <p:nvPr>
            <p:ph type="sldNum" sz="quarter" idx="12"/>
          </p:nvPr>
        </p:nvSpPr>
        <p:spPr/>
        <p:txBody>
          <a:bodyPr/>
          <a:lstStyle/>
          <a:p>
            <a:fld id="{CABB6F76-0F26-457E-9E71-FED89CE8FC80}" type="slidenum">
              <a:rPr lang="it-IT" smtClean="0"/>
              <a:t>33</a:t>
            </a:fld>
            <a:endParaRPr lang="it-IT" dirty="0"/>
          </a:p>
        </p:txBody>
      </p:sp>
    </p:spTree>
    <p:extLst>
      <p:ext uri="{BB962C8B-B14F-4D97-AF65-F5344CB8AC3E}">
        <p14:creationId xmlns:p14="http://schemas.microsoft.com/office/powerpoint/2010/main" val="12305199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712968" cy="1080120"/>
          </a:xfrm>
        </p:spPr>
        <p:txBody>
          <a:bodyPr>
            <a:noAutofit/>
          </a:bodyPr>
          <a:lstStyle/>
          <a:p>
            <a:r>
              <a:rPr lang="it-IT" sz="3600" b="1" dirty="0" smtClean="0"/>
              <a:t>Rapporti tra SIAE e associazioni</a:t>
            </a:r>
            <a:endParaRPr lang="it-IT" sz="3600" b="1" dirty="0"/>
          </a:p>
        </p:txBody>
      </p:sp>
      <p:sp>
        <p:nvSpPr>
          <p:cNvPr id="3" name="Sottotitolo 2"/>
          <p:cNvSpPr>
            <a:spLocks noGrp="1"/>
          </p:cNvSpPr>
          <p:nvPr>
            <p:ph type="subTitle" idx="1"/>
          </p:nvPr>
        </p:nvSpPr>
        <p:spPr>
          <a:xfrm>
            <a:off x="179512" y="1340768"/>
            <a:ext cx="8856984" cy="4896544"/>
          </a:xfrm>
        </p:spPr>
        <p:txBody>
          <a:bodyPr>
            <a:noAutofit/>
          </a:bodyPr>
          <a:lstStyle/>
          <a:p>
            <a:pPr algn="l"/>
            <a:r>
              <a:rPr lang="it-IT" sz="1800" dirty="0" smtClean="0">
                <a:solidFill>
                  <a:schemeClr val="tx1"/>
                </a:solidFill>
              </a:rPr>
              <a:t>La </a:t>
            </a:r>
            <a:r>
              <a:rPr lang="it-IT" sz="1800" dirty="0">
                <a:solidFill>
                  <a:schemeClr val="tx1"/>
                </a:solidFill>
              </a:rPr>
              <a:t>legge italiana tutela  le opere dell’ingegno di carattere creativo, che appartengano alla letteratura, alla musica, alle arti figurative, all’architettura, al teatro, al cinema. La tutela consiste in una serie di diritti esclusivi di utilizzazione economica dell'opera (diritti patrimoniali dell'autore) e di diritti morali a tutela della personalità dell'autore, che nel loro complesso costituiscono il </a:t>
            </a:r>
            <a:r>
              <a:rPr lang="it-IT" sz="1800" b="1" dirty="0">
                <a:solidFill>
                  <a:schemeClr val="tx1"/>
                </a:solidFill>
              </a:rPr>
              <a:t>"diritto d'autore".</a:t>
            </a:r>
          </a:p>
          <a:p>
            <a:pPr algn="l"/>
            <a:r>
              <a:rPr lang="it-IT" sz="1800" dirty="0">
                <a:solidFill>
                  <a:schemeClr val="tx1"/>
                </a:solidFill>
              </a:rPr>
              <a:t>La funzione della SIAE  consiste nell’attività di intermediazione per la gestione dei diritti d’autore</a:t>
            </a:r>
            <a:r>
              <a:rPr lang="it-IT" sz="1800" b="1" dirty="0">
                <a:solidFill>
                  <a:schemeClr val="tx1"/>
                </a:solidFill>
              </a:rPr>
              <a:t>. La SIAE concede</a:t>
            </a:r>
            <a:r>
              <a:rPr lang="it-IT" sz="1800" dirty="0">
                <a:solidFill>
                  <a:schemeClr val="tx1"/>
                </a:solidFill>
              </a:rPr>
              <a:t>, quindi, </a:t>
            </a:r>
            <a:r>
              <a:rPr lang="it-IT" sz="1800" b="1" dirty="0">
                <a:solidFill>
                  <a:schemeClr val="tx1"/>
                </a:solidFill>
              </a:rPr>
              <a:t>le autorizzazioni per l’utilizzazione delle opere protette</a:t>
            </a:r>
            <a:r>
              <a:rPr lang="it-IT" sz="1800" dirty="0">
                <a:solidFill>
                  <a:schemeClr val="tx1"/>
                </a:solidFill>
              </a:rPr>
              <a:t>, riscuote i compensi per diritto d’autore e ripartisce i proventi che ne derivano. </a:t>
            </a:r>
          </a:p>
          <a:p>
            <a:pPr algn="l"/>
            <a:r>
              <a:rPr lang="it-IT" sz="1800" dirty="0" smtClean="0">
                <a:solidFill>
                  <a:schemeClr val="tx1"/>
                </a:solidFill>
              </a:rPr>
              <a:t>Elenco dei </a:t>
            </a:r>
            <a:r>
              <a:rPr lang="it-IT" sz="1800" dirty="0">
                <a:solidFill>
                  <a:schemeClr val="tx1"/>
                </a:solidFill>
              </a:rPr>
              <a:t>casi in cui </a:t>
            </a:r>
            <a:r>
              <a:rPr lang="it-IT" sz="1800" dirty="0" smtClean="0">
                <a:solidFill>
                  <a:schemeClr val="tx1"/>
                </a:solidFill>
              </a:rPr>
              <a:t>un'associazione deve </a:t>
            </a:r>
            <a:r>
              <a:rPr lang="it-IT" sz="1800" dirty="0">
                <a:solidFill>
                  <a:schemeClr val="tx1"/>
                </a:solidFill>
              </a:rPr>
              <a:t>provvedere a prendere contatti con la SIAE e corrispondere dei corrispettivi erariali o somme per il pagamento dei diritti d'autore:</a:t>
            </a:r>
          </a:p>
          <a:p>
            <a:pPr marL="285750" indent="-285750" algn="l">
              <a:buFont typeface="Arial" panose="020B0604020202020204" pitchFamily="34" charset="0"/>
              <a:buChar char="•"/>
            </a:pPr>
            <a:r>
              <a:rPr lang="it-IT" sz="1800" dirty="0" smtClean="0">
                <a:solidFill>
                  <a:schemeClr val="tx1"/>
                </a:solidFill>
              </a:rPr>
              <a:t>manifestazioni </a:t>
            </a:r>
            <a:r>
              <a:rPr lang="it-IT" sz="1800" dirty="0">
                <a:solidFill>
                  <a:schemeClr val="tx1"/>
                </a:solidFill>
              </a:rPr>
              <a:t>pubbliche svolte da </a:t>
            </a:r>
            <a:r>
              <a:rPr lang="it-IT" sz="1800" dirty="0" smtClean="0">
                <a:solidFill>
                  <a:schemeClr val="tx1"/>
                </a:solidFill>
              </a:rPr>
              <a:t>associazioni </a:t>
            </a:r>
            <a:r>
              <a:rPr lang="it-IT" sz="1800" dirty="0">
                <a:solidFill>
                  <a:schemeClr val="tx1"/>
                </a:solidFill>
              </a:rPr>
              <a:t>culturali, in cui il pubblico per </a:t>
            </a:r>
            <a:r>
              <a:rPr lang="it-IT" sz="1800" dirty="0" smtClean="0">
                <a:solidFill>
                  <a:schemeClr val="tx1"/>
                </a:solidFill>
              </a:rPr>
              <a:t>assistere o partecipare paga </a:t>
            </a:r>
            <a:r>
              <a:rPr lang="it-IT" sz="1800" dirty="0">
                <a:solidFill>
                  <a:schemeClr val="tx1"/>
                </a:solidFill>
              </a:rPr>
              <a:t>un biglietto d'ingresso o un </a:t>
            </a:r>
            <a:r>
              <a:rPr lang="it-IT" sz="1800" dirty="0" smtClean="0">
                <a:solidFill>
                  <a:schemeClr val="tx1"/>
                </a:solidFill>
              </a:rPr>
              <a:t>abbonamento;</a:t>
            </a:r>
            <a:endParaRPr lang="it-IT" sz="1800" dirty="0">
              <a:solidFill>
                <a:schemeClr val="tx1"/>
              </a:solidFill>
            </a:endParaRPr>
          </a:p>
          <a:p>
            <a:pPr marL="285750" indent="-285750" algn="l">
              <a:buFont typeface="Arial" panose="020B0604020202020204" pitchFamily="34" charset="0"/>
              <a:buChar char="•"/>
            </a:pPr>
            <a:r>
              <a:rPr lang="it-IT" sz="1800" dirty="0">
                <a:solidFill>
                  <a:schemeClr val="tx1"/>
                </a:solidFill>
              </a:rPr>
              <a:t>associazioni di qualsiasi genere che organizzano attività di spettacolo o di intrattenimento </a:t>
            </a:r>
            <a:r>
              <a:rPr lang="it-IT" sz="1800" dirty="0" smtClean="0">
                <a:solidFill>
                  <a:schemeClr val="tx1"/>
                </a:solidFill>
              </a:rPr>
              <a:t>musicale;</a:t>
            </a:r>
            <a:endParaRPr lang="it-IT" sz="1800" dirty="0">
              <a:solidFill>
                <a:schemeClr val="tx1"/>
              </a:solidFill>
            </a:endParaRPr>
          </a:p>
          <a:p>
            <a:pPr marL="285750" indent="-285750" algn="l">
              <a:buFont typeface="Arial" panose="020B0604020202020204" pitchFamily="34" charset="0"/>
              <a:buChar char="•"/>
            </a:pPr>
            <a:r>
              <a:rPr lang="it-IT" sz="1800" dirty="0">
                <a:solidFill>
                  <a:schemeClr val="tx1"/>
                </a:solidFill>
              </a:rPr>
              <a:t>quando viene diffusa musica o video presso i  locali </a:t>
            </a:r>
            <a:r>
              <a:rPr lang="it-IT" sz="1800" dirty="0" smtClean="0">
                <a:solidFill>
                  <a:schemeClr val="tx1"/>
                </a:solidFill>
              </a:rPr>
              <a:t>(</a:t>
            </a:r>
            <a:r>
              <a:rPr lang="it-IT" sz="1800" dirty="0">
                <a:solidFill>
                  <a:schemeClr val="tx1"/>
                </a:solidFill>
              </a:rPr>
              <a:t>si corrisponde tramite abbonamento annuale o periodico).</a:t>
            </a:r>
          </a:p>
          <a:p>
            <a:pPr algn="l"/>
            <a:r>
              <a:rPr lang="it-IT" sz="1800" dirty="0" smtClean="0">
                <a:solidFill>
                  <a:schemeClr val="tx1"/>
                </a:solidFill>
              </a:rPr>
              <a:t>In </a:t>
            </a:r>
            <a:r>
              <a:rPr lang="it-IT" sz="1800" dirty="0">
                <a:solidFill>
                  <a:schemeClr val="tx1"/>
                </a:solidFill>
              </a:rPr>
              <a:t>tali casi sarà opportuno prendere contatti con l'ufficio della SIAE di </a:t>
            </a:r>
            <a:r>
              <a:rPr lang="it-IT" sz="1800" dirty="0" smtClean="0">
                <a:solidFill>
                  <a:schemeClr val="tx1"/>
                </a:solidFill>
              </a:rPr>
              <a:t>propria zona.</a:t>
            </a:r>
            <a:endParaRPr lang="it-IT" sz="1800" dirty="0">
              <a:solidFill>
                <a:schemeClr val="tx1"/>
              </a:solidFill>
            </a:endParaRPr>
          </a:p>
        </p:txBody>
      </p:sp>
      <p:sp>
        <p:nvSpPr>
          <p:cNvPr id="5" name="Segnaposto piè di pagina 4"/>
          <p:cNvSpPr>
            <a:spLocks noGrp="1"/>
          </p:cNvSpPr>
          <p:nvPr>
            <p:ph type="ftr" sz="quarter" idx="11"/>
          </p:nvPr>
        </p:nvSpPr>
        <p:spPr>
          <a:xfrm>
            <a:off x="323528" y="6457151"/>
            <a:ext cx="7920880" cy="365125"/>
          </a:xfrm>
        </p:spPr>
        <p:txBody>
          <a:bodyPr/>
          <a:lstStyle/>
          <a:p>
            <a:r>
              <a:rPr lang="it-IT" sz="1800" dirty="0" smtClean="0"/>
              <a:t>dott. Francesco Mautone – Viterbo 07/03/2017               f.mautone@pmcstudio.net</a:t>
            </a:r>
            <a:endParaRPr lang="it-IT" sz="1800" dirty="0"/>
          </a:p>
        </p:txBody>
      </p:sp>
      <p:sp>
        <p:nvSpPr>
          <p:cNvPr id="6" name="Segnaposto numero diapositiva 5"/>
          <p:cNvSpPr>
            <a:spLocks noGrp="1"/>
          </p:cNvSpPr>
          <p:nvPr>
            <p:ph type="sldNum" sz="quarter" idx="12"/>
          </p:nvPr>
        </p:nvSpPr>
        <p:spPr/>
        <p:txBody>
          <a:bodyPr/>
          <a:lstStyle/>
          <a:p>
            <a:fld id="{CABB6F76-0F26-457E-9E71-FED89CE8FC80}" type="slidenum">
              <a:rPr lang="it-IT" smtClean="0"/>
              <a:t>34</a:t>
            </a:fld>
            <a:endParaRPr lang="it-IT" dirty="0"/>
          </a:p>
        </p:txBody>
      </p:sp>
    </p:spTree>
    <p:extLst>
      <p:ext uri="{BB962C8B-B14F-4D97-AF65-F5344CB8AC3E}">
        <p14:creationId xmlns:p14="http://schemas.microsoft.com/office/powerpoint/2010/main" val="3931200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712968" cy="1080120"/>
          </a:xfrm>
        </p:spPr>
        <p:txBody>
          <a:bodyPr>
            <a:noAutofit/>
          </a:bodyPr>
          <a:lstStyle/>
          <a:p>
            <a:r>
              <a:rPr lang="it-IT" sz="3600" b="1" dirty="0" smtClean="0"/>
              <a:t>Rapporti tra SIAE e associazioni</a:t>
            </a:r>
            <a:endParaRPr lang="it-IT" sz="3600" b="1" dirty="0"/>
          </a:p>
        </p:txBody>
      </p:sp>
      <p:sp>
        <p:nvSpPr>
          <p:cNvPr id="3" name="Sottotitolo 2"/>
          <p:cNvSpPr>
            <a:spLocks noGrp="1"/>
          </p:cNvSpPr>
          <p:nvPr>
            <p:ph type="subTitle" idx="1"/>
          </p:nvPr>
        </p:nvSpPr>
        <p:spPr>
          <a:xfrm>
            <a:off x="179512" y="1412776"/>
            <a:ext cx="8856984" cy="4824536"/>
          </a:xfrm>
        </p:spPr>
        <p:txBody>
          <a:bodyPr>
            <a:noAutofit/>
          </a:bodyPr>
          <a:lstStyle/>
          <a:p>
            <a:pPr algn="l"/>
            <a:r>
              <a:rPr lang="it-IT" sz="1800" b="1" dirty="0">
                <a:solidFill>
                  <a:schemeClr val="tx1"/>
                </a:solidFill>
              </a:rPr>
              <a:t>Il permesso </a:t>
            </a:r>
            <a:r>
              <a:rPr lang="it-IT" sz="1800" dirty="0">
                <a:solidFill>
                  <a:schemeClr val="tx1"/>
                </a:solidFill>
              </a:rPr>
              <a:t>per concerti, festival musicali e spettacoli di danza </a:t>
            </a:r>
            <a:r>
              <a:rPr lang="it-IT" sz="1800" b="1" dirty="0">
                <a:solidFill>
                  <a:schemeClr val="tx1"/>
                </a:solidFill>
              </a:rPr>
              <a:t>autorizza l’utilizzazione della musica tutelata da SIAE</a:t>
            </a:r>
            <a:r>
              <a:rPr lang="it-IT" sz="1800" dirty="0">
                <a:solidFill>
                  <a:schemeClr val="tx1"/>
                </a:solidFill>
              </a:rPr>
              <a:t> per concerti di musica leggera, classica e jazz, per festival e spettacoli di danza e balletto.</a:t>
            </a:r>
            <a:br>
              <a:rPr lang="it-IT" sz="1800" dirty="0">
                <a:solidFill>
                  <a:schemeClr val="tx1"/>
                </a:solidFill>
              </a:rPr>
            </a:br>
            <a:r>
              <a:rPr lang="it-IT" sz="1800" dirty="0">
                <a:solidFill>
                  <a:schemeClr val="tx1"/>
                </a:solidFill>
              </a:rPr>
              <a:t/>
            </a:r>
            <a:br>
              <a:rPr lang="it-IT" sz="1800" dirty="0">
                <a:solidFill>
                  <a:schemeClr val="tx1"/>
                </a:solidFill>
              </a:rPr>
            </a:br>
            <a:r>
              <a:rPr lang="it-IT" sz="1800" dirty="0">
                <a:solidFill>
                  <a:schemeClr val="tx1"/>
                </a:solidFill>
              </a:rPr>
              <a:t>Il </a:t>
            </a:r>
            <a:r>
              <a:rPr lang="it-IT" sz="1800" b="1" dirty="0">
                <a:solidFill>
                  <a:schemeClr val="tx1"/>
                </a:solidFill>
              </a:rPr>
              <a:t>compenso per diritto d’autore </a:t>
            </a:r>
            <a:r>
              <a:rPr lang="it-IT" sz="1800" dirty="0">
                <a:solidFill>
                  <a:schemeClr val="tx1"/>
                </a:solidFill>
              </a:rPr>
              <a:t>è calcolato sulla base di parametri che tengono conto delle modalità organizzative degli eventi (ad esempio, gratuità o meno dell’ingresso del pubblico) dell’affluenza, del luogo di svolgimento della manifestazione e della presenza di altri proventi collegati allo spettacolo come, ad esempio, eventuale presenza di sponsorizzazioni e/o contributi.</a:t>
            </a:r>
            <a:br>
              <a:rPr lang="it-IT" sz="1800" dirty="0">
                <a:solidFill>
                  <a:schemeClr val="tx1"/>
                </a:solidFill>
              </a:rPr>
            </a:br>
            <a:r>
              <a:rPr lang="it-IT" sz="1800" dirty="0">
                <a:solidFill>
                  <a:schemeClr val="tx1"/>
                </a:solidFill>
              </a:rPr>
              <a:t>Sono previste riduzioni per gli aderenti ad associazioni di categoria che hanno sottoscritto specifici accordi con </a:t>
            </a:r>
            <a:r>
              <a:rPr lang="it-IT" sz="1800" dirty="0" smtClean="0">
                <a:solidFill>
                  <a:schemeClr val="tx1"/>
                </a:solidFill>
              </a:rPr>
              <a:t>SIAE (come quello tra Arci e SIAE).</a:t>
            </a:r>
          </a:p>
          <a:p>
            <a:pPr algn="l"/>
            <a:r>
              <a:rPr lang="it-IT" sz="1800" dirty="0" smtClean="0">
                <a:solidFill>
                  <a:schemeClr val="tx1"/>
                </a:solidFill>
              </a:rPr>
              <a:t>Per </a:t>
            </a:r>
            <a:r>
              <a:rPr lang="it-IT" sz="1800" dirty="0">
                <a:solidFill>
                  <a:schemeClr val="tx1"/>
                </a:solidFill>
              </a:rPr>
              <a:t>usufruire delle tariffe in convenzione è necessario presentare alla Siae la "Dichiarazione di appartenenza" inserita nella cartella "Adesione Arci </a:t>
            </a:r>
            <a:r>
              <a:rPr lang="it-IT" sz="1800" dirty="0" smtClean="0">
                <a:solidFill>
                  <a:schemeClr val="tx1"/>
                </a:solidFill>
              </a:rPr>
              <a:t>anno 20XX".</a:t>
            </a:r>
            <a:endParaRPr lang="it-IT" sz="1800" dirty="0">
              <a:solidFill>
                <a:schemeClr val="tx1"/>
              </a:solidFill>
            </a:endParaRPr>
          </a:p>
          <a:p>
            <a:pPr algn="l"/>
            <a:r>
              <a:rPr lang="it-IT" sz="1800" dirty="0">
                <a:solidFill>
                  <a:schemeClr val="tx1"/>
                </a:solidFill>
              </a:rPr>
              <a:t>Per sottoscrivere il permesso e per ulteriori informazioni </a:t>
            </a:r>
            <a:r>
              <a:rPr lang="it-IT" sz="1800" dirty="0" smtClean="0">
                <a:solidFill>
                  <a:schemeClr val="tx1"/>
                </a:solidFill>
              </a:rPr>
              <a:t>ci si può rivolgere</a:t>
            </a:r>
            <a:r>
              <a:rPr lang="it-IT" sz="1800" dirty="0">
                <a:solidFill>
                  <a:schemeClr val="tx1"/>
                </a:solidFill>
              </a:rPr>
              <a:t> </a:t>
            </a:r>
            <a:r>
              <a:rPr lang="it-IT" sz="1800" dirty="0" smtClean="0">
                <a:solidFill>
                  <a:schemeClr val="tx1"/>
                </a:solidFill>
              </a:rPr>
              <a:t>agli Uffici SIAE territoriali.</a:t>
            </a:r>
            <a:endParaRPr lang="it-IT" sz="1800" dirty="0">
              <a:solidFill>
                <a:schemeClr val="tx1"/>
              </a:solidFill>
            </a:endParaRPr>
          </a:p>
        </p:txBody>
      </p:sp>
      <p:sp>
        <p:nvSpPr>
          <p:cNvPr id="5" name="Segnaposto piè di pagina 4"/>
          <p:cNvSpPr>
            <a:spLocks noGrp="1"/>
          </p:cNvSpPr>
          <p:nvPr>
            <p:ph type="ftr" sz="quarter" idx="11"/>
          </p:nvPr>
        </p:nvSpPr>
        <p:spPr>
          <a:xfrm>
            <a:off x="323528" y="6457151"/>
            <a:ext cx="7920880" cy="365125"/>
          </a:xfrm>
        </p:spPr>
        <p:txBody>
          <a:bodyPr/>
          <a:lstStyle/>
          <a:p>
            <a:r>
              <a:rPr lang="it-IT" sz="1800" dirty="0" smtClean="0"/>
              <a:t>dott. Francesco Mautone – Viterbo 07/03/2017               f.mautone@pmcstudio.net</a:t>
            </a:r>
            <a:endParaRPr lang="it-IT" sz="1800" dirty="0"/>
          </a:p>
        </p:txBody>
      </p:sp>
      <p:sp>
        <p:nvSpPr>
          <p:cNvPr id="6" name="Segnaposto numero diapositiva 5"/>
          <p:cNvSpPr>
            <a:spLocks noGrp="1"/>
          </p:cNvSpPr>
          <p:nvPr>
            <p:ph type="sldNum" sz="quarter" idx="12"/>
          </p:nvPr>
        </p:nvSpPr>
        <p:spPr/>
        <p:txBody>
          <a:bodyPr/>
          <a:lstStyle/>
          <a:p>
            <a:fld id="{CABB6F76-0F26-457E-9E71-FED89CE8FC80}" type="slidenum">
              <a:rPr lang="it-IT" smtClean="0"/>
              <a:t>35</a:t>
            </a:fld>
            <a:endParaRPr lang="it-IT" dirty="0"/>
          </a:p>
        </p:txBody>
      </p:sp>
    </p:spTree>
    <p:extLst>
      <p:ext uri="{BB962C8B-B14F-4D97-AF65-F5344CB8AC3E}">
        <p14:creationId xmlns:p14="http://schemas.microsoft.com/office/powerpoint/2010/main" val="3489034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712968" cy="1080120"/>
          </a:xfrm>
        </p:spPr>
        <p:txBody>
          <a:bodyPr>
            <a:noAutofit/>
          </a:bodyPr>
          <a:lstStyle/>
          <a:p>
            <a:r>
              <a:rPr lang="it-IT" sz="3600" b="1" dirty="0" smtClean="0"/>
              <a:t>Rapporti tra SIAE e associazioni</a:t>
            </a:r>
            <a:endParaRPr lang="it-IT" sz="3600" b="1" dirty="0"/>
          </a:p>
        </p:txBody>
      </p:sp>
      <p:sp>
        <p:nvSpPr>
          <p:cNvPr id="3" name="Sottotitolo 2"/>
          <p:cNvSpPr>
            <a:spLocks noGrp="1"/>
          </p:cNvSpPr>
          <p:nvPr>
            <p:ph type="subTitle" idx="1"/>
          </p:nvPr>
        </p:nvSpPr>
        <p:spPr>
          <a:xfrm>
            <a:off x="179512" y="1268760"/>
            <a:ext cx="8856984" cy="4968552"/>
          </a:xfrm>
        </p:spPr>
        <p:txBody>
          <a:bodyPr>
            <a:noAutofit/>
          </a:bodyPr>
          <a:lstStyle/>
          <a:p>
            <a:pPr algn="l"/>
            <a:r>
              <a:rPr lang="it-IT" sz="2400" dirty="0">
                <a:solidFill>
                  <a:schemeClr val="tx1"/>
                </a:solidFill>
              </a:rPr>
              <a:t>Per gli spettacoli </a:t>
            </a:r>
            <a:r>
              <a:rPr lang="it-IT" sz="2400" dirty="0" smtClean="0">
                <a:solidFill>
                  <a:schemeClr val="tx1"/>
                </a:solidFill>
              </a:rPr>
              <a:t>o eventi di intrattenimento l’importo </a:t>
            </a:r>
            <a:r>
              <a:rPr lang="it-IT" sz="2400" dirty="0">
                <a:solidFill>
                  <a:schemeClr val="tx1"/>
                </a:solidFill>
              </a:rPr>
              <a:t>per diritto d’autore si differenzia a seconda se si tratti </a:t>
            </a:r>
            <a:r>
              <a:rPr lang="it-IT" sz="2400" dirty="0" smtClean="0">
                <a:solidFill>
                  <a:schemeClr val="tx1"/>
                </a:solidFill>
              </a:rPr>
              <a:t>di:</a:t>
            </a:r>
            <a:endParaRPr lang="it-IT" sz="2400" dirty="0">
              <a:solidFill>
                <a:schemeClr val="tx1"/>
              </a:solidFill>
            </a:endParaRPr>
          </a:p>
          <a:p>
            <a:pPr algn="l"/>
            <a:r>
              <a:rPr lang="it-IT" sz="2400" dirty="0">
                <a:solidFill>
                  <a:schemeClr val="tx1"/>
                </a:solidFill>
              </a:rPr>
              <a:t>- Spettacoli gratuiti</a:t>
            </a:r>
          </a:p>
          <a:p>
            <a:pPr algn="l"/>
            <a:r>
              <a:rPr lang="it-IT" sz="2400" dirty="0">
                <a:solidFill>
                  <a:schemeClr val="tx1"/>
                </a:solidFill>
              </a:rPr>
              <a:t>- Spettacoli non gratuiti</a:t>
            </a:r>
          </a:p>
          <a:p>
            <a:pPr algn="l"/>
            <a:r>
              <a:rPr lang="it-IT" sz="2400" b="1" dirty="0">
                <a:solidFill>
                  <a:schemeClr val="tx1"/>
                </a:solidFill>
              </a:rPr>
              <a:t>Sono considerati gratuiti </a:t>
            </a:r>
            <a:r>
              <a:rPr lang="it-IT" sz="2400" dirty="0">
                <a:solidFill>
                  <a:schemeClr val="tx1"/>
                </a:solidFill>
              </a:rPr>
              <a:t>gli spettacoli ai quali il pubblico accede senza il pagamento </a:t>
            </a:r>
            <a:r>
              <a:rPr lang="it-IT" sz="2400" dirty="0" smtClean="0">
                <a:solidFill>
                  <a:schemeClr val="tx1"/>
                </a:solidFill>
              </a:rPr>
              <a:t>di alcun </a:t>
            </a:r>
            <a:r>
              <a:rPr lang="it-IT" sz="2400" dirty="0">
                <a:solidFill>
                  <a:schemeClr val="tx1"/>
                </a:solidFill>
              </a:rPr>
              <a:t>importo (biglietti, consumazioni obbligatorie </a:t>
            </a:r>
            <a:r>
              <a:rPr lang="it-IT" sz="2400" dirty="0" err="1">
                <a:solidFill>
                  <a:schemeClr val="tx1"/>
                </a:solidFill>
              </a:rPr>
              <a:t>ecc</a:t>
            </a:r>
            <a:r>
              <a:rPr lang="it-IT" sz="2400" dirty="0">
                <a:solidFill>
                  <a:schemeClr val="tx1"/>
                </a:solidFill>
              </a:rPr>
              <a:t>) e per i quali non sono </a:t>
            </a:r>
            <a:r>
              <a:rPr lang="it-IT" sz="2400" dirty="0" smtClean="0">
                <a:solidFill>
                  <a:schemeClr val="tx1"/>
                </a:solidFill>
              </a:rPr>
              <a:t>presenti altri </a:t>
            </a:r>
            <a:r>
              <a:rPr lang="it-IT" sz="2400" dirty="0">
                <a:solidFill>
                  <a:schemeClr val="tx1"/>
                </a:solidFill>
              </a:rPr>
              <a:t>introiti di vario genere </a:t>
            </a:r>
            <a:r>
              <a:rPr lang="it-IT" sz="2400" dirty="0" smtClean="0">
                <a:solidFill>
                  <a:schemeClr val="tx1"/>
                </a:solidFill>
              </a:rPr>
              <a:t>finalizzati </a:t>
            </a:r>
            <a:r>
              <a:rPr lang="it-IT" sz="2400" dirty="0">
                <a:solidFill>
                  <a:schemeClr val="tx1"/>
                </a:solidFill>
              </a:rPr>
              <a:t>all’allestimento dell’evento o </a:t>
            </a:r>
            <a:r>
              <a:rPr lang="it-IT" sz="2400" dirty="0" smtClean="0">
                <a:solidFill>
                  <a:schemeClr val="tx1"/>
                </a:solidFill>
              </a:rPr>
              <a:t>all’organizzazione dello </a:t>
            </a:r>
            <a:r>
              <a:rPr lang="it-IT" sz="2400" dirty="0">
                <a:solidFill>
                  <a:schemeClr val="tx1"/>
                </a:solidFill>
              </a:rPr>
              <a:t>spettacolo (es: sponsorizzazioni, contributi, etc.)</a:t>
            </a:r>
          </a:p>
          <a:p>
            <a:pPr algn="l"/>
            <a:r>
              <a:rPr lang="it-IT" sz="2400" dirty="0" smtClean="0">
                <a:solidFill>
                  <a:schemeClr val="tx1"/>
                </a:solidFill>
              </a:rPr>
              <a:t>E</a:t>
            </a:r>
            <a:r>
              <a:rPr lang="it-IT" sz="2400" dirty="0">
                <a:solidFill>
                  <a:schemeClr val="tx1"/>
                </a:solidFill>
              </a:rPr>
              <a:t>’ previsto il pagamento di un importo fisso, determinato in base alla capienza </a:t>
            </a:r>
            <a:r>
              <a:rPr lang="it-IT" sz="2400" dirty="0" smtClean="0">
                <a:solidFill>
                  <a:schemeClr val="tx1"/>
                </a:solidFill>
              </a:rPr>
              <a:t>del locale (al </a:t>
            </a:r>
            <a:r>
              <a:rPr lang="it-IT" sz="2400" dirty="0">
                <a:solidFill>
                  <a:schemeClr val="tx1"/>
                </a:solidFill>
              </a:rPr>
              <a:t>chiuso o in aree comunque circoscritte con capienza determinata) o </a:t>
            </a:r>
            <a:r>
              <a:rPr lang="it-IT" sz="2400" dirty="0" smtClean="0">
                <a:solidFill>
                  <a:schemeClr val="tx1"/>
                </a:solidFill>
              </a:rPr>
              <a:t>alle presenze (aree </a:t>
            </a:r>
            <a:r>
              <a:rPr lang="it-IT" sz="2400" dirty="0">
                <a:solidFill>
                  <a:schemeClr val="tx1"/>
                </a:solidFill>
              </a:rPr>
              <a:t>all’aperto o in aree nelle quali non sia determinata la capienza).</a:t>
            </a:r>
          </a:p>
          <a:p>
            <a:pPr algn="l"/>
            <a:endParaRPr lang="it-IT" sz="1800" dirty="0">
              <a:solidFill>
                <a:schemeClr val="tx1"/>
              </a:solidFill>
            </a:endParaRPr>
          </a:p>
        </p:txBody>
      </p:sp>
      <p:sp>
        <p:nvSpPr>
          <p:cNvPr id="5" name="Segnaposto piè di pagina 4"/>
          <p:cNvSpPr>
            <a:spLocks noGrp="1"/>
          </p:cNvSpPr>
          <p:nvPr>
            <p:ph type="ftr" sz="quarter" idx="11"/>
          </p:nvPr>
        </p:nvSpPr>
        <p:spPr>
          <a:xfrm>
            <a:off x="323528" y="6457151"/>
            <a:ext cx="7920880" cy="365125"/>
          </a:xfrm>
        </p:spPr>
        <p:txBody>
          <a:bodyPr/>
          <a:lstStyle/>
          <a:p>
            <a:r>
              <a:rPr lang="it-IT" sz="1800" dirty="0" smtClean="0"/>
              <a:t>dott. Francesco Mautone – Viterbo 07/03/2017               f.mautone@pmcstudio.net</a:t>
            </a:r>
            <a:endParaRPr lang="it-IT" sz="1800" dirty="0"/>
          </a:p>
        </p:txBody>
      </p:sp>
      <p:sp>
        <p:nvSpPr>
          <p:cNvPr id="6" name="Segnaposto numero diapositiva 5"/>
          <p:cNvSpPr>
            <a:spLocks noGrp="1"/>
          </p:cNvSpPr>
          <p:nvPr>
            <p:ph type="sldNum" sz="quarter" idx="12"/>
          </p:nvPr>
        </p:nvSpPr>
        <p:spPr/>
        <p:txBody>
          <a:bodyPr/>
          <a:lstStyle/>
          <a:p>
            <a:fld id="{CABB6F76-0F26-457E-9E71-FED89CE8FC80}" type="slidenum">
              <a:rPr lang="it-IT" smtClean="0"/>
              <a:t>36</a:t>
            </a:fld>
            <a:endParaRPr lang="it-IT" dirty="0"/>
          </a:p>
        </p:txBody>
      </p:sp>
    </p:spTree>
    <p:extLst>
      <p:ext uri="{BB962C8B-B14F-4D97-AF65-F5344CB8AC3E}">
        <p14:creationId xmlns:p14="http://schemas.microsoft.com/office/powerpoint/2010/main" val="255204718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712968" cy="1080120"/>
          </a:xfrm>
        </p:spPr>
        <p:txBody>
          <a:bodyPr>
            <a:noAutofit/>
          </a:bodyPr>
          <a:lstStyle/>
          <a:p>
            <a:r>
              <a:rPr lang="it-IT" sz="3600" b="1" dirty="0" smtClean="0"/>
              <a:t>Rapporti tra SIAE e associazioni</a:t>
            </a:r>
            <a:endParaRPr lang="it-IT" sz="3600" b="1" dirty="0"/>
          </a:p>
        </p:txBody>
      </p:sp>
      <p:sp>
        <p:nvSpPr>
          <p:cNvPr id="3" name="Sottotitolo 2"/>
          <p:cNvSpPr>
            <a:spLocks noGrp="1"/>
          </p:cNvSpPr>
          <p:nvPr>
            <p:ph type="subTitle" idx="1"/>
          </p:nvPr>
        </p:nvSpPr>
        <p:spPr>
          <a:xfrm>
            <a:off x="179512" y="1268760"/>
            <a:ext cx="8856984" cy="4968552"/>
          </a:xfrm>
        </p:spPr>
        <p:txBody>
          <a:bodyPr>
            <a:noAutofit/>
          </a:bodyPr>
          <a:lstStyle/>
          <a:p>
            <a:pPr algn="l"/>
            <a:r>
              <a:rPr lang="it-IT" sz="2000" dirty="0" smtClean="0">
                <a:solidFill>
                  <a:schemeClr val="tx1"/>
                </a:solidFill>
              </a:rPr>
              <a:t>Per gli </a:t>
            </a:r>
            <a:r>
              <a:rPr lang="it-IT" sz="2000" b="1" dirty="0" smtClean="0">
                <a:solidFill>
                  <a:schemeClr val="tx1"/>
                </a:solidFill>
              </a:rPr>
              <a:t>Eventi non gratuiti </a:t>
            </a:r>
            <a:r>
              <a:rPr lang="it-IT" sz="2000" dirty="0" smtClean="0">
                <a:solidFill>
                  <a:schemeClr val="tx1"/>
                </a:solidFill>
              </a:rPr>
              <a:t>il </a:t>
            </a:r>
            <a:r>
              <a:rPr lang="it-IT" sz="2000" dirty="0">
                <a:solidFill>
                  <a:schemeClr val="tx1"/>
                </a:solidFill>
              </a:rPr>
              <a:t>compenso per diritto d’autore è calcolato applicando la percentuale </a:t>
            </a:r>
            <a:r>
              <a:rPr lang="it-IT" sz="2000" dirty="0" smtClean="0">
                <a:solidFill>
                  <a:schemeClr val="tx1"/>
                </a:solidFill>
              </a:rPr>
              <a:t>del 10</a:t>
            </a:r>
            <a:r>
              <a:rPr lang="it-IT" sz="2000" dirty="0">
                <a:solidFill>
                  <a:schemeClr val="tx1"/>
                </a:solidFill>
              </a:rPr>
              <a:t>% su:</a:t>
            </a:r>
          </a:p>
          <a:p>
            <a:pPr algn="l"/>
            <a:r>
              <a:rPr lang="it-IT" sz="2000" dirty="0">
                <a:solidFill>
                  <a:schemeClr val="tx1"/>
                </a:solidFill>
              </a:rPr>
              <a:t>• 100% </a:t>
            </a:r>
            <a:r>
              <a:rPr lang="it-IT" sz="2000" dirty="0" smtClean="0">
                <a:solidFill>
                  <a:schemeClr val="tx1"/>
                </a:solidFill>
              </a:rPr>
              <a:t>dell’importo dalla </a:t>
            </a:r>
            <a:r>
              <a:rPr lang="it-IT" sz="2000" dirty="0">
                <a:solidFill>
                  <a:schemeClr val="tx1"/>
                </a:solidFill>
              </a:rPr>
              <a:t>vendita dei biglietti o degli abbonamenti </a:t>
            </a:r>
            <a:r>
              <a:rPr lang="it-IT" sz="2000" dirty="0" smtClean="0">
                <a:solidFill>
                  <a:schemeClr val="tx1"/>
                </a:solidFill>
              </a:rPr>
              <a:t>al netto </a:t>
            </a:r>
            <a:r>
              <a:rPr lang="it-IT" sz="2000" dirty="0">
                <a:solidFill>
                  <a:schemeClr val="tx1"/>
                </a:solidFill>
              </a:rPr>
              <a:t>dell’IVA.</a:t>
            </a:r>
          </a:p>
          <a:p>
            <a:pPr algn="l"/>
            <a:r>
              <a:rPr lang="it-IT" sz="2000" dirty="0">
                <a:solidFill>
                  <a:schemeClr val="tx1"/>
                </a:solidFill>
              </a:rPr>
              <a:t>• 100% dei diritti di prevendita unicamente nel caso in cui sia gestita </a:t>
            </a:r>
            <a:r>
              <a:rPr lang="it-IT" sz="2000" dirty="0" smtClean="0">
                <a:solidFill>
                  <a:schemeClr val="tx1"/>
                </a:solidFill>
              </a:rPr>
              <a:t>direttamente dall’organizzatore </a:t>
            </a:r>
            <a:r>
              <a:rPr lang="it-IT" sz="2000" dirty="0">
                <a:solidFill>
                  <a:schemeClr val="tx1"/>
                </a:solidFill>
              </a:rPr>
              <a:t>e quindi costituisca maggiorazione di prezzo. Nel caso in cui </a:t>
            </a:r>
            <a:r>
              <a:rPr lang="it-IT" sz="2000" dirty="0" smtClean="0">
                <a:solidFill>
                  <a:schemeClr val="tx1"/>
                </a:solidFill>
              </a:rPr>
              <a:t>la prevendita </a:t>
            </a:r>
            <a:r>
              <a:rPr lang="it-IT" sz="2000" dirty="0">
                <a:solidFill>
                  <a:schemeClr val="tx1"/>
                </a:solidFill>
              </a:rPr>
              <a:t>sia gestita da terzi sarà considerata ai fini del calcolo del </a:t>
            </a:r>
            <a:r>
              <a:rPr lang="it-IT" sz="2000" dirty="0" smtClean="0">
                <a:solidFill>
                  <a:schemeClr val="tx1"/>
                </a:solidFill>
              </a:rPr>
              <a:t>diritto d’autore </a:t>
            </a:r>
            <a:r>
              <a:rPr lang="it-IT" sz="2000" dirty="0">
                <a:solidFill>
                  <a:schemeClr val="tx1"/>
                </a:solidFill>
              </a:rPr>
              <a:t>solo la parte eccedente il 15% del prezzo del biglietto.</a:t>
            </a:r>
          </a:p>
          <a:p>
            <a:pPr algn="l"/>
            <a:r>
              <a:rPr lang="it-IT" sz="2000" dirty="0">
                <a:solidFill>
                  <a:schemeClr val="tx1"/>
                </a:solidFill>
              </a:rPr>
              <a:t>• 100% degli importi dei servizi </a:t>
            </a:r>
            <a:r>
              <a:rPr lang="it-IT" sz="2000" dirty="0" smtClean="0">
                <a:solidFill>
                  <a:schemeClr val="tx1"/>
                </a:solidFill>
              </a:rPr>
              <a:t>obbligatori richiesti (es. guardaroba)</a:t>
            </a:r>
            <a:endParaRPr lang="it-IT" sz="2000" dirty="0">
              <a:solidFill>
                <a:schemeClr val="tx1"/>
              </a:solidFill>
            </a:endParaRPr>
          </a:p>
          <a:p>
            <a:pPr algn="l"/>
            <a:r>
              <a:rPr lang="it-IT" sz="2000" dirty="0">
                <a:solidFill>
                  <a:schemeClr val="tx1"/>
                </a:solidFill>
              </a:rPr>
              <a:t>• 50% degli importi delle consumazioni/cene</a:t>
            </a:r>
          </a:p>
          <a:p>
            <a:pPr algn="l"/>
            <a:r>
              <a:rPr lang="it-IT" sz="2000" dirty="0">
                <a:solidFill>
                  <a:schemeClr val="tx1"/>
                </a:solidFill>
              </a:rPr>
              <a:t>• 50% degli importi dei servizi </a:t>
            </a:r>
            <a:r>
              <a:rPr lang="it-IT" sz="2000" dirty="0" smtClean="0">
                <a:solidFill>
                  <a:schemeClr val="tx1"/>
                </a:solidFill>
              </a:rPr>
              <a:t>facoltativi (es: </a:t>
            </a:r>
            <a:r>
              <a:rPr lang="it-IT" sz="2000" dirty="0">
                <a:solidFill>
                  <a:schemeClr val="tx1"/>
                </a:solidFill>
              </a:rPr>
              <a:t>diritti </a:t>
            </a:r>
            <a:r>
              <a:rPr lang="it-IT" sz="2000" dirty="0" smtClean="0">
                <a:solidFill>
                  <a:schemeClr val="tx1"/>
                </a:solidFill>
              </a:rPr>
              <a:t> prenotazioni tavoli)</a:t>
            </a:r>
            <a:endParaRPr lang="it-IT" sz="2000" dirty="0">
              <a:solidFill>
                <a:schemeClr val="tx1"/>
              </a:solidFill>
            </a:endParaRPr>
          </a:p>
          <a:p>
            <a:pPr algn="l"/>
            <a:r>
              <a:rPr lang="it-IT" sz="2000" dirty="0">
                <a:solidFill>
                  <a:schemeClr val="tx1"/>
                </a:solidFill>
              </a:rPr>
              <a:t>• 50% delle sponsorizzazioni</a:t>
            </a:r>
          </a:p>
          <a:p>
            <a:pPr algn="l"/>
            <a:r>
              <a:rPr lang="it-IT" sz="2000" dirty="0">
                <a:solidFill>
                  <a:schemeClr val="tx1"/>
                </a:solidFill>
              </a:rPr>
              <a:t>• 50% dei contributi da enti pubblici e privati (35% se erogati da enti pubblici </a:t>
            </a:r>
            <a:r>
              <a:rPr lang="it-IT" sz="2000" dirty="0" smtClean="0">
                <a:solidFill>
                  <a:schemeClr val="tx1"/>
                </a:solidFill>
              </a:rPr>
              <a:t>con carattere </a:t>
            </a:r>
            <a:r>
              <a:rPr lang="it-IT" sz="2000" dirty="0">
                <a:solidFill>
                  <a:schemeClr val="tx1"/>
                </a:solidFill>
              </a:rPr>
              <a:t>di liberalità)</a:t>
            </a:r>
          </a:p>
          <a:p>
            <a:pPr algn="l"/>
            <a:r>
              <a:rPr lang="it-IT" sz="2000" dirty="0">
                <a:solidFill>
                  <a:schemeClr val="tx1"/>
                </a:solidFill>
              </a:rPr>
              <a:t>• 100% diritti di ripesa televisiva (considerati al 100%)</a:t>
            </a:r>
          </a:p>
          <a:p>
            <a:pPr algn="l"/>
            <a:r>
              <a:rPr lang="it-IT" sz="2000" dirty="0">
                <a:solidFill>
                  <a:schemeClr val="tx1"/>
                </a:solidFill>
              </a:rPr>
              <a:t>• Altri importi connessi allo spettacolo quali ad esempio oblazioni e quote </a:t>
            </a:r>
            <a:r>
              <a:rPr lang="it-IT" sz="2000" dirty="0" smtClean="0">
                <a:solidFill>
                  <a:schemeClr val="tx1"/>
                </a:solidFill>
              </a:rPr>
              <a:t>sociali</a:t>
            </a:r>
            <a:endParaRPr lang="it-IT" sz="2000" dirty="0">
              <a:solidFill>
                <a:schemeClr val="tx1"/>
              </a:solidFill>
            </a:endParaRPr>
          </a:p>
        </p:txBody>
      </p:sp>
      <p:sp>
        <p:nvSpPr>
          <p:cNvPr id="5" name="Segnaposto piè di pagina 4"/>
          <p:cNvSpPr>
            <a:spLocks noGrp="1"/>
          </p:cNvSpPr>
          <p:nvPr>
            <p:ph type="ftr" sz="quarter" idx="11"/>
          </p:nvPr>
        </p:nvSpPr>
        <p:spPr>
          <a:xfrm>
            <a:off x="323528" y="6457151"/>
            <a:ext cx="7920880" cy="365125"/>
          </a:xfrm>
        </p:spPr>
        <p:txBody>
          <a:bodyPr/>
          <a:lstStyle/>
          <a:p>
            <a:r>
              <a:rPr lang="it-IT" sz="1800" dirty="0" smtClean="0"/>
              <a:t>dott. Francesco Mautone – Viterbo 07/03/2017               f.mautone@pmcstudio.net</a:t>
            </a:r>
            <a:endParaRPr lang="it-IT" sz="1800" dirty="0"/>
          </a:p>
        </p:txBody>
      </p:sp>
      <p:sp>
        <p:nvSpPr>
          <p:cNvPr id="6" name="Segnaposto numero diapositiva 5"/>
          <p:cNvSpPr>
            <a:spLocks noGrp="1"/>
          </p:cNvSpPr>
          <p:nvPr>
            <p:ph type="sldNum" sz="quarter" idx="12"/>
          </p:nvPr>
        </p:nvSpPr>
        <p:spPr/>
        <p:txBody>
          <a:bodyPr/>
          <a:lstStyle/>
          <a:p>
            <a:fld id="{CABB6F76-0F26-457E-9E71-FED89CE8FC80}" type="slidenum">
              <a:rPr lang="it-IT" smtClean="0"/>
              <a:t>37</a:t>
            </a:fld>
            <a:endParaRPr lang="it-IT" dirty="0"/>
          </a:p>
        </p:txBody>
      </p:sp>
    </p:spTree>
    <p:extLst>
      <p:ext uri="{BB962C8B-B14F-4D97-AF65-F5344CB8AC3E}">
        <p14:creationId xmlns:p14="http://schemas.microsoft.com/office/powerpoint/2010/main" val="16394439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712968" cy="1080120"/>
          </a:xfrm>
        </p:spPr>
        <p:txBody>
          <a:bodyPr>
            <a:noAutofit/>
          </a:bodyPr>
          <a:lstStyle/>
          <a:p>
            <a:r>
              <a:rPr lang="it-IT" sz="3600" b="1" dirty="0" smtClean="0"/>
              <a:t>Imposta Sugli Intrattenimenti</a:t>
            </a:r>
            <a:endParaRPr lang="it-IT" sz="3600" b="1" dirty="0"/>
          </a:p>
        </p:txBody>
      </p:sp>
      <p:sp>
        <p:nvSpPr>
          <p:cNvPr id="3" name="Sottotitolo 2"/>
          <p:cNvSpPr>
            <a:spLocks noGrp="1"/>
          </p:cNvSpPr>
          <p:nvPr>
            <p:ph type="subTitle" idx="1"/>
          </p:nvPr>
        </p:nvSpPr>
        <p:spPr>
          <a:xfrm>
            <a:off x="179512" y="1268760"/>
            <a:ext cx="8856984" cy="4968552"/>
          </a:xfrm>
        </p:spPr>
        <p:txBody>
          <a:bodyPr>
            <a:noAutofit/>
          </a:bodyPr>
          <a:lstStyle/>
          <a:p>
            <a:pPr algn="l"/>
            <a:r>
              <a:rPr lang="it-IT" sz="2000" dirty="0" smtClean="0">
                <a:solidFill>
                  <a:schemeClr val="tx1"/>
                </a:solidFill>
              </a:rPr>
              <a:t>Il </a:t>
            </a:r>
            <a:r>
              <a:rPr lang="it-IT" sz="2000" dirty="0">
                <a:solidFill>
                  <a:schemeClr val="tx1"/>
                </a:solidFill>
              </a:rPr>
              <a:t>decreto legislativo 26 febbraio 1999, n.60 istituisce l’imposta sugli </a:t>
            </a:r>
            <a:r>
              <a:rPr lang="it-IT" sz="2000" dirty="0" smtClean="0">
                <a:solidFill>
                  <a:schemeClr val="tx1"/>
                </a:solidFill>
              </a:rPr>
              <a:t>intrattenimenti. </a:t>
            </a:r>
            <a:endParaRPr lang="it-IT" sz="2000" dirty="0">
              <a:solidFill>
                <a:schemeClr val="tx1"/>
              </a:solidFill>
            </a:endParaRPr>
          </a:p>
          <a:p>
            <a:pPr algn="l"/>
            <a:r>
              <a:rPr lang="it-IT" sz="2000" b="1" dirty="0">
                <a:solidFill>
                  <a:schemeClr val="tx1"/>
                </a:solidFill>
              </a:rPr>
              <a:t>Sono soggette </a:t>
            </a:r>
            <a:r>
              <a:rPr lang="it-IT" sz="2000" b="1" dirty="0" smtClean="0">
                <a:solidFill>
                  <a:schemeClr val="tx1"/>
                </a:solidFill>
              </a:rPr>
              <a:t>le attività di INTRATTENIMENTO</a:t>
            </a:r>
            <a:r>
              <a:rPr lang="it-IT" sz="2000" dirty="0" smtClean="0">
                <a:solidFill>
                  <a:schemeClr val="tx1"/>
                </a:solidFill>
              </a:rPr>
              <a:t> le quali presentano </a:t>
            </a:r>
            <a:r>
              <a:rPr lang="it-IT" sz="2000" dirty="0">
                <a:solidFill>
                  <a:schemeClr val="tx1"/>
                </a:solidFill>
              </a:rPr>
              <a:t>prevalente </a:t>
            </a:r>
            <a:r>
              <a:rPr lang="it-IT" sz="2000" dirty="0" smtClean="0">
                <a:solidFill>
                  <a:schemeClr val="tx1"/>
                </a:solidFill>
              </a:rPr>
              <a:t>aspetto </a:t>
            </a:r>
            <a:r>
              <a:rPr lang="it-IT" sz="2000" dirty="0">
                <a:solidFill>
                  <a:schemeClr val="tx1"/>
                </a:solidFill>
              </a:rPr>
              <a:t>ludico e di </a:t>
            </a:r>
            <a:r>
              <a:rPr lang="it-IT" sz="2000" dirty="0" smtClean="0">
                <a:solidFill>
                  <a:schemeClr val="tx1"/>
                </a:solidFill>
              </a:rPr>
              <a:t>divertimento, </a:t>
            </a:r>
            <a:r>
              <a:rPr lang="it-IT" sz="2000" b="1" u="sng" dirty="0" smtClean="0">
                <a:solidFill>
                  <a:schemeClr val="tx1"/>
                </a:solidFill>
              </a:rPr>
              <a:t>non sono soggetti gli spettacoli</a:t>
            </a:r>
            <a:r>
              <a:rPr lang="it-IT" sz="2000" dirty="0" smtClean="0">
                <a:solidFill>
                  <a:schemeClr val="tx1"/>
                </a:solidFill>
              </a:rPr>
              <a:t>.</a:t>
            </a:r>
            <a:endParaRPr lang="it-IT" sz="2000" dirty="0">
              <a:solidFill>
                <a:schemeClr val="tx1"/>
              </a:solidFill>
            </a:endParaRPr>
          </a:p>
          <a:p>
            <a:pPr algn="l"/>
            <a:r>
              <a:rPr lang="it-IT" sz="2000" dirty="0">
                <a:solidFill>
                  <a:schemeClr val="tx1"/>
                </a:solidFill>
              </a:rPr>
              <a:t>In generale, </a:t>
            </a:r>
            <a:r>
              <a:rPr lang="it-IT" sz="2000" b="1" dirty="0">
                <a:solidFill>
                  <a:schemeClr val="tx1"/>
                </a:solidFill>
              </a:rPr>
              <a:t>l’intrattenimento</a:t>
            </a:r>
            <a:r>
              <a:rPr lang="it-IT" sz="2000" dirty="0">
                <a:solidFill>
                  <a:schemeClr val="tx1"/>
                </a:solidFill>
              </a:rPr>
              <a:t> implica la </a:t>
            </a:r>
            <a:r>
              <a:rPr lang="it-IT" sz="2000" b="1" dirty="0">
                <a:solidFill>
                  <a:schemeClr val="tx1"/>
                </a:solidFill>
              </a:rPr>
              <a:t>partecipazione attiva all’evento</a:t>
            </a:r>
            <a:r>
              <a:rPr lang="it-IT" sz="2000" dirty="0">
                <a:solidFill>
                  <a:schemeClr val="tx1"/>
                </a:solidFill>
              </a:rPr>
              <a:t>, lo </a:t>
            </a:r>
            <a:r>
              <a:rPr lang="it-IT" sz="2000" b="1" dirty="0">
                <a:solidFill>
                  <a:schemeClr val="tx1"/>
                </a:solidFill>
              </a:rPr>
              <a:t>spettacolo</a:t>
            </a:r>
            <a:r>
              <a:rPr lang="it-IT" sz="2000" dirty="0">
                <a:solidFill>
                  <a:schemeClr val="tx1"/>
                </a:solidFill>
              </a:rPr>
              <a:t> comporta prevalentemente una </a:t>
            </a:r>
            <a:r>
              <a:rPr lang="it-IT" sz="2000" b="1" dirty="0">
                <a:solidFill>
                  <a:schemeClr val="tx1"/>
                </a:solidFill>
              </a:rPr>
              <a:t>partecipazione passiva</a:t>
            </a:r>
            <a:r>
              <a:rPr lang="it-IT" sz="2000" dirty="0">
                <a:solidFill>
                  <a:schemeClr val="tx1"/>
                </a:solidFill>
              </a:rPr>
              <a:t>, lo spettatore assiste al fenomeno, guarda l’evento così come gli è rappresentato.</a:t>
            </a:r>
          </a:p>
          <a:p>
            <a:pPr algn="l"/>
            <a:r>
              <a:rPr lang="it-IT" sz="2000" dirty="0" smtClean="0">
                <a:solidFill>
                  <a:schemeClr val="tx1"/>
                </a:solidFill>
              </a:rPr>
              <a:t>La </a:t>
            </a:r>
            <a:r>
              <a:rPr lang="it-IT" sz="2000" dirty="0">
                <a:solidFill>
                  <a:schemeClr val="tx1"/>
                </a:solidFill>
              </a:rPr>
              <a:t>tariffa descrive le attività soggette all’imposta sugli intrattenimenti, dividendole in quattro diversi punti, distinti per aliquota:</a:t>
            </a:r>
          </a:p>
          <a:p>
            <a:pPr algn="l"/>
            <a:r>
              <a:rPr lang="it-IT" sz="2000" dirty="0">
                <a:solidFill>
                  <a:schemeClr val="tx1"/>
                </a:solidFill>
              </a:rPr>
              <a:t>1)    esecuzioni musicali di qualsiasi </a:t>
            </a:r>
            <a:r>
              <a:rPr lang="it-IT" sz="2000" dirty="0" smtClean="0">
                <a:solidFill>
                  <a:schemeClr val="tx1"/>
                </a:solidFill>
              </a:rPr>
              <a:t>genere tranne che dal vivo; (16%)</a:t>
            </a:r>
            <a:endParaRPr lang="it-IT" sz="2000" dirty="0">
              <a:solidFill>
                <a:schemeClr val="tx1"/>
              </a:solidFill>
            </a:endParaRPr>
          </a:p>
          <a:p>
            <a:pPr algn="l"/>
            <a:r>
              <a:rPr lang="it-IT" sz="2000" dirty="0">
                <a:solidFill>
                  <a:schemeClr val="tx1"/>
                </a:solidFill>
              </a:rPr>
              <a:t>2)    utilizzazione di bigliardi, di </a:t>
            </a:r>
            <a:r>
              <a:rPr lang="it-IT" sz="2000" dirty="0" err="1">
                <a:solidFill>
                  <a:schemeClr val="tx1"/>
                </a:solidFill>
              </a:rPr>
              <a:t>elettrogrammofoni</a:t>
            </a:r>
            <a:r>
              <a:rPr lang="it-IT" sz="2000" dirty="0">
                <a:solidFill>
                  <a:schemeClr val="tx1"/>
                </a:solidFill>
              </a:rPr>
              <a:t>, di bigliardini e di qualsiasi tipo di apparecchio e congegno a gettone, a </a:t>
            </a:r>
            <a:r>
              <a:rPr lang="it-IT" sz="2000" dirty="0" smtClean="0">
                <a:solidFill>
                  <a:schemeClr val="tx1"/>
                </a:solidFill>
              </a:rPr>
              <a:t>moneta, </a:t>
            </a:r>
            <a:r>
              <a:rPr lang="it-IT" sz="2000" dirty="0">
                <a:solidFill>
                  <a:schemeClr val="tx1"/>
                </a:solidFill>
              </a:rPr>
              <a:t>installati sia nei luoghi pubblici o aperti al pubblico, sia nei circoli o associazioni di qualunque specie</a:t>
            </a:r>
            <a:r>
              <a:rPr lang="it-IT" sz="2000" dirty="0" smtClean="0">
                <a:solidFill>
                  <a:schemeClr val="tx1"/>
                </a:solidFill>
              </a:rPr>
              <a:t>; (8%)</a:t>
            </a:r>
            <a:endParaRPr lang="it-IT" sz="2000" dirty="0">
              <a:solidFill>
                <a:schemeClr val="tx1"/>
              </a:solidFill>
            </a:endParaRPr>
          </a:p>
          <a:p>
            <a:pPr algn="l"/>
            <a:r>
              <a:rPr lang="it-IT" sz="2000" dirty="0">
                <a:solidFill>
                  <a:schemeClr val="tx1"/>
                </a:solidFill>
              </a:rPr>
              <a:t>3)    ingresso nelle sale da </a:t>
            </a:r>
            <a:r>
              <a:rPr lang="it-IT" sz="2000" dirty="0" smtClean="0">
                <a:solidFill>
                  <a:schemeClr val="tx1"/>
                </a:solidFill>
              </a:rPr>
              <a:t>gioco; (60%)</a:t>
            </a:r>
            <a:endParaRPr lang="it-IT" sz="2000" dirty="0">
              <a:solidFill>
                <a:schemeClr val="tx1"/>
              </a:solidFill>
            </a:endParaRPr>
          </a:p>
          <a:p>
            <a:pPr algn="l"/>
            <a:r>
              <a:rPr lang="it-IT" sz="2000" dirty="0">
                <a:solidFill>
                  <a:schemeClr val="tx1"/>
                </a:solidFill>
              </a:rPr>
              <a:t>4)    esercizio del gioco nelle case da gioco e negli altri luoghi a ciò destinati</a:t>
            </a:r>
            <a:r>
              <a:rPr lang="it-IT" sz="2000" dirty="0" smtClean="0">
                <a:solidFill>
                  <a:schemeClr val="tx1"/>
                </a:solidFill>
              </a:rPr>
              <a:t>. (10%)</a:t>
            </a:r>
            <a:endParaRPr lang="it-IT" sz="2000" dirty="0">
              <a:solidFill>
                <a:schemeClr val="tx1"/>
              </a:solidFill>
            </a:endParaRPr>
          </a:p>
          <a:p>
            <a:pPr algn="l"/>
            <a:endParaRPr lang="it-IT" sz="2000" dirty="0">
              <a:solidFill>
                <a:schemeClr val="tx1"/>
              </a:solidFill>
            </a:endParaRPr>
          </a:p>
          <a:p>
            <a:pPr algn="l"/>
            <a:endParaRPr lang="it-IT" sz="2000" dirty="0">
              <a:solidFill>
                <a:schemeClr val="tx1"/>
              </a:solidFill>
            </a:endParaRPr>
          </a:p>
        </p:txBody>
      </p:sp>
      <p:sp>
        <p:nvSpPr>
          <p:cNvPr id="5" name="Segnaposto piè di pagina 4"/>
          <p:cNvSpPr>
            <a:spLocks noGrp="1"/>
          </p:cNvSpPr>
          <p:nvPr>
            <p:ph type="ftr" sz="quarter" idx="11"/>
          </p:nvPr>
        </p:nvSpPr>
        <p:spPr>
          <a:xfrm>
            <a:off x="323528" y="6457151"/>
            <a:ext cx="7920880" cy="365125"/>
          </a:xfrm>
        </p:spPr>
        <p:txBody>
          <a:bodyPr/>
          <a:lstStyle/>
          <a:p>
            <a:r>
              <a:rPr lang="it-IT" sz="1800" dirty="0" smtClean="0"/>
              <a:t>dott. Francesco Mautone – Viterbo 07/03/2017               f.mautone@pmcstudio.net</a:t>
            </a:r>
            <a:endParaRPr lang="it-IT" sz="1800" dirty="0"/>
          </a:p>
        </p:txBody>
      </p:sp>
      <p:sp>
        <p:nvSpPr>
          <p:cNvPr id="6" name="Segnaposto numero diapositiva 5"/>
          <p:cNvSpPr>
            <a:spLocks noGrp="1"/>
          </p:cNvSpPr>
          <p:nvPr>
            <p:ph type="sldNum" sz="quarter" idx="12"/>
          </p:nvPr>
        </p:nvSpPr>
        <p:spPr/>
        <p:txBody>
          <a:bodyPr/>
          <a:lstStyle/>
          <a:p>
            <a:fld id="{CABB6F76-0F26-457E-9E71-FED89CE8FC80}" type="slidenum">
              <a:rPr lang="it-IT" smtClean="0"/>
              <a:t>38</a:t>
            </a:fld>
            <a:endParaRPr lang="it-IT" dirty="0"/>
          </a:p>
        </p:txBody>
      </p:sp>
    </p:spTree>
    <p:extLst>
      <p:ext uri="{BB962C8B-B14F-4D97-AF65-F5344CB8AC3E}">
        <p14:creationId xmlns:p14="http://schemas.microsoft.com/office/powerpoint/2010/main" val="98353725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712968" cy="1080120"/>
          </a:xfrm>
        </p:spPr>
        <p:txBody>
          <a:bodyPr>
            <a:noAutofit/>
          </a:bodyPr>
          <a:lstStyle/>
          <a:p>
            <a:r>
              <a:rPr lang="it-IT" sz="3600" b="1" dirty="0" smtClean="0"/>
              <a:t>Imposta Sugli Intrattenimenti</a:t>
            </a:r>
            <a:endParaRPr lang="it-IT" sz="3600" b="1" dirty="0"/>
          </a:p>
        </p:txBody>
      </p:sp>
      <p:sp>
        <p:nvSpPr>
          <p:cNvPr id="3" name="Sottotitolo 2"/>
          <p:cNvSpPr>
            <a:spLocks noGrp="1"/>
          </p:cNvSpPr>
          <p:nvPr>
            <p:ph type="subTitle" idx="1"/>
          </p:nvPr>
        </p:nvSpPr>
        <p:spPr>
          <a:xfrm>
            <a:off x="179512" y="1268760"/>
            <a:ext cx="8856984" cy="4968552"/>
          </a:xfrm>
        </p:spPr>
        <p:txBody>
          <a:bodyPr>
            <a:noAutofit/>
          </a:bodyPr>
          <a:lstStyle/>
          <a:p>
            <a:pPr algn="l"/>
            <a:r>
              <a:rPr lang="it-IT" sz="2000" b="1" dirty="0" smtClean="0">
                <a:solidFill>
                  <a:schemeClr val="tx1"/>
                </a:solidFill>
              </a:rPr>
              <a:t>Presupposto </a:t>
            </a:r>
            <a:r>
              <a:rPr lang="it-IT" sz="2000" b="1" dirty="0">
                <a:solidFill>
                  <a:schemeClr val="tx1"/>
                </a:solidFill>
              </a:rPr>
              <a:t>soggettivo</a:t>
            </a:r>
          </a:p>
          <a:p>
            <a:pPr algn="l"/>
            <a:r>
              <a:rPr lang="it-IT" sz="2000" dirty="0" smtClean="0">
                <a:solidFill>
                  <a:schemeClr val="tx1"/>
                </a:solidFill>
              </a:rPr>
              <a:t>chiunque </a:t>
            </a:r>
            <a:r>
              <a:rPr lang="it-IT" sz="2000" dirty="0">
                <a:solidFill>
                  <a:schemeClr val="tx1"/>
                </a:solidFill>
              </a:rPr>
              <a:t>organizzi gli </a:t>
            </a:r>
            <a:r>
              <a:rPr lang="it-IT" sz="2000" dirty="0" smtClean="0">
                <a:solidFill>
                  <a:schemeClr val="tx1"/>
                </a:solidFill>
              </a:rPr>
              <a:t>intrattenimenti</a:t>
            </a:r>
            <a:endParaRPr lang="it-IT" sz="2000" dirty="0">
              <a:solidFill>
                <a:schemeClr val="tx1"/>
              </a:solidFill>
            </a:endParaRPr>
          </a:p>
          <a:p>
            <a:pPr algn="l"/>
            <a:r>
              <a:rPr lang="it-IT" sz="2000" b="1" dirty="0">
                <a:solidFill>
                  <a:schemeClr val="tx1"/>
                </a:solidFill>
              </a:rPr>
              <a:t>Base imponibile</a:t>
            </a:r>
          </a:p>
          <a:p>
            <a:pPr algn="l"/>
            <a:r>
              <a:rPr lang="it-IT" sz="2000" dirty="0" smtClean="0">
                <a:solidFill>
                  <a:schemeClr val="tx1"/>
                </a:solidFill>
              </a:rPr>
              <a:t>costituiscono </a:t>
            </a:r>
            <a:r>
              <a:rPr lang="it-IT" sz="2000" dirty="0">
                <a:solidFill>
                  <a:schemeClr val="tx1"/>
                </a:solidFill>
              </a:rPr>
              <a:t>base imponibile sia il corrispettivo </a:t>
            </a:r>
            <a:r>
              <a:rPr lang="it-IT" sz="2000" dirty="0" smtClean="0">
                <a:solidFill>
                  <a:schemeClr val="tx1"/>
                </a:solidFill>
              </a:rPr>
              <a:t>dei </a:t>
            </a:r>
            <a:r>
              <a:rPr lang="it-IT" sz="2000" dirty="0">
                <a:solidFill>
                  <a:schemeClr val="tx1"/>
                </a:solidFill>
              </a:rPr>
              <a:t>singoli titoli di accesso</a:t>
            </a:r>
            <a:r>
              <a:rPr lang="it-IT" sz="2000" dirty="0" smtClean="0">
                <a:solidFill>
                  <a:schemeClr val="tx1"/>
                </a:solidFill>
              </a:rPr>
              <a:t>, anche </a:t>
            </a:r>
            <a:r>
              <a:rPr lang="it-IT" sz="2000" dirty="0">
                <a:solidFill>
                  <a:schemeClr val="tx1"/>
                </a:solidFill>
              </a:rPr>
              <a:t>in abbonamento, per l’ingresso o l’occupazione del posto, sia il prezzo </a:t>
            </a:r>
            <a:r>
              <a:rPr lang="it-IT" sz="2000" dirty="0" smtClean="0">
                <a:solidFill>
                  <a:schemeClr val="tx1"/>
                </a:solidFill>
              </a:rPr>
              <a:t>pagato </a:t>
            </a:r>
            <a:r>
              <a:rPr lang="it-IT" sz="2000" dirty="0">
                <a:solidFill>
                  <a:schemeClr val="tx1"/>
                </a:solidFill>
              </a:rPr>
              <a:t>per assistere o partecipare agli </a:t>
            </a:r>
            <a:r>
              <a:rPr lang="it-IT" sz="2000" dirty="0" smtClean="0">
                <a:solidFill>
                  <a:schemeClr val="tx1"/>
                </a:solidFill>
              </a:rPr>
              <a:t>intrattenimenti, </a:t>
            </a:r>
            <a:r>
              <a:rPr lang="it-IT" sz="2000" dirty="0">
                <a:solidFill>
                  <a:schemeClr val="tx1"/>
                </a:solidFill>
              </a:rPr>
              <a:t>al netto </a:t>
            </a:r>
            <a:r>
              <a:rPr lang="it-IT" sz="2000" dirty="0" smtClean="0">
                <a:solidFill>
                  <a:schemeClr val="tx1"/>
                </a:solidFill>
              </a:rPr>
              <a:t>dell’IVA.</a:t>
            </a:r>
            <a:endParaRPr lang="it-IT" sz="2000" dirty="0">
              <a:solidFill>
                <a:schemeClr val="tx1"/>
              </a:solidFill>
            </a:endParaRPr>
          </a:p>
          <a:p>
            <a:pPr algn="l"/>
            <a:r>
              <a:rPr lang="it-IT" sz="2000" dirty="0" smtClean="0">
                <a:solidFill>
                  <a:schemeClr val="tx1"/>
                </a:solidFill>
              </a:rPr>
              <a:t>costituiscono</a:t>
            </a:r>
            <a:r>
              <a:rPr lang="it-IT" sz="2000" dirty="0">
                <a:solidFill>
                  <a:schemeClr val="tx1"/>
                </a:solidFill>
              </a:rPr>
              <a:t>, altresì, base imponibile:</a:t>
            </a:r>
          </a:p>
          <a:p>
            <a:pPr algn="l"/>
            <a:r>
              <a:rPr lang="it-IT" sz="2000" dirty="0">
                <a:solidFill>
                  <a:schemeClr val="tx1"/>
                </a:solidFill>
              </a:rPr>
              <a:t>a)      gli aumenti apportati ai prezzi delle </a:t>
            </a:r>
            <a:r>
              <a:rPr lang="it-IT" sz="2000" dirty="0" smtClean="0">
                <a:solidFill>
                  <a:schemeClr val="tx1"/>
                </a:solidFill>
              </a:rPr>
              <a:t>consumazioni, i </a:t>
            </a:r>
            <a:r>
              <a:rPr lang="it-IT" sz="2000" dirty="0">
                <a:solidFill>
                  <a:schemeClr val="tx1"/>
                </a:solidFill>
              </a:rPr>
              <a:t>servizi offerti al pubblico;</a:t>
            </a:r>
          </a:p>
          <a:p>
            <a:pPr algn="l"/>
            <a:r>
              <a:rPr lang="it-IT" sz="2000" dirty="0">
                <a:solidFill>
                  <a:schemeClr val="tx1"/>
                </a:solidFill>
              </a:rPr>
              <a:t>b)      i corrispettivi delle cessioni e delle prestazioni di servizi accessori </a:t>
            </a:r>
            <a:r>
              <a:rPr lang="it-IT" sz="2000" dirty="0" smtClean="0">
                <a:solidFill>
                  <a:schemeClr val="tx1"/>
                </a:solidFill>
              </a:rPr>
              <a:t>imposti;</a:t>
            </a:r>
            <a:endParaRPr lang="it-IT" sz="2000" dirty="0">
              <a:solidFill>
                <a:schemeClr val="tx1"/>
              </a:solidFill>
            </a:endParaRPr>
          </a:p>
          <a:p>
            <a:pPr algn="l"/>
            <a:r>
              <a:rPr lang="it-IT" sz="2000" dirty="0">
                <a:solidFill>
                  <a:schemeClr val="tx1"/>
                </a:solidFill>
              </a:rPr>
              <a:t>c) </a:t>
            </a:r>
            <a:r>
              <a:rPr lang="it-IT" sz="2000" dirty="0" smtClean="0">
                <a:solidFill>
                  <a:schemeClr val="tx1"/>
                </a:solidFill>
              </a:rPr>
              <a:t>      i </a:t>
            </a:r>
            <a:r>
              <a:rPr lang="it-IT" sz="2000" dirty="0">
                <a:solidFill>
                  <a:schemeClr val="tx1"/>
                </a:solidFill>
              </a:rPr>
              <a:t>proventi </a:t>
            </a:r>
            <a:r>
              <a:rPr lang="it-IT" sz="2000" dirty="0" smtClean="0">
                <a:solidFill>
                  <a:schemeClr val="tx1"/>
                </a:solidFill>
              </a:rPr>
              <a:t>da </a:t>
            </a:r>
            <a:r>
              <a:rPr lang="it-IT" sz="2000" dirty="0">
                <a:solidFill>
                  <a:schemeClr val="tx1"/>
                </a:solidFill>
              </a:rPr>
              <a:t>sponsorizzazione e cessione dei diritti radiotelevisivi, dei contributi da chiunque erogati, nonché il controvalore delle dotazioni da chiunque fornite e ogni altro provento comunque connesso all’utilizzazione ed all’organizzazione degli intrattenimenti e delle altre attività</a:t>
            </a:r>
            <a:r>
              <a:rPr lang="it-IT" sz="2000" dirty="0" smtClean="0">
                <a:solidFill>
                  <a:schemeClr val="tx1"/>
                </a:solidFill>
              </a:rPr>
              <a:t>.</a:t>
            </a:r>
            <a:endParaRPr lang="it-IT" sz="2000" dirty="0">
              <a:solidFill>
                <a:schemeClr val="tx1"/>
              </a:solidFill>
            </a:endParaRPr>
          </a:p>
        </p:txBody>
      </p:sp>
      <p:sp>
        <p:nvSpPr>
          <p:cNvPr id="5" name="Segnaposto piè di pagina 4"/>
          <p:cNvSpPr>
            <a:spLocks noGrp="1"/>
          </p:cNvSpPr>
          <p:nvPr>
            <p:ph type="ftr" sz="quarter" idx="11"/>
          </p:nvPr>
        </p:nvSpPr>
        <p:spPr>
          <a:xfrm>
            <a:off x="323528" y="6457151"/>
            <a:ext cx="7920880" cy="365125"/>
          </a:xfrm>
        </p:spPr>
        <p:txBody>
          <a:bodyPr/>
          <a:lstStyle/>
          <a:p>
            <a:r>
              <a:rPr lang="it-IT" sz="1800" dirty="0" smtClean="0"/>
              <a:t>dott. Francesco Mautone – Viterbo 07/03/2017               f.mautone@pmcstudio.net</a:t>
            </a:r>
            <a:endParaRPr lang="it-IT" sz="1800" dirty="0"/>
          </a:p>
        </p:txBody>
      </p:sp>
      <p:sp>
        <p:nvSpPr>
          <p:cNvPr id="6" name="Segnaposto numero diapositiva 5"/>
          <p:cNvSpPr>
            <a:spLocks noGrp="1"/>
          </p:cNvSpPr>
          <p:nvPr>
            <p:ph type="sldNum" sz="quarter" idx="12"/>
          </p:nvPr>
        </p:nvSpPr>
        <p:spPr/>
        <p:txBody>
          <a:bodyPr/>
          <a:lstStyle/>
          <a:p>
            <a:fld id="{CABB6F76-0F26-457E-9E71-FED89CE8FC80}" type="slidenum">
              <a:rPr lang="it-IT" smtClean="0"/>
              <a:t>39</a:t>
            </a:fld>
            <a:endParaRPr lang="it-IT" dirty="0"/>
          </a:p>
        </p:txBody>
      </p:sp>
    </p:spTree>
    <p:extLst>
      <p:ext uri="{BB962C8B-B14F-4D97-AF65-F5344CB8AC3E}">
        <p14:creationId xmlns:p14="http://schemas.microsoft.com/office/powerpoint/2010/main" val="10940395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16633"/>
            <a:ext cx="8712968" cy="1008112"/>
          </a:xfrm>
        </p:spPr>
        <p:txBody>
          <a:bodyPr>
            <a:normAutofit fontScale="90000"/>
          </a:bodyPr>
          <a:lstStyle/>
          <a:p>
            <a:r>
              <a:rPr lang="it-IT" b="1" dirty="0" smtClean="0"/>
              <a:t>Gestione di </a:t>
            </a:r>
            <a:r>
              <a:rPr lang="it-IT" b="1" dirty="0"/>
              <a:t>un’attività di spettacolo come </a:t>
            </a:r>
            <a:r>
              <a:rPr lang="it-IT" b="1" dirty="0" smtClean="0"/>
              <a:t>associazione</a:t>
            </a:r>
            <a:endParaRPr lang="it-IT" dirty="0"/>
          </a:p>
        </p:txBody>
      </p:sp>
      <p:sp>
        <p:nvSpPr>
          <p:cNvPr id="3" name="Sottotitolo 2"/>
          <p:cNvSpPr>
            <a:spLocks noGrp="1"/>
          </p:cNvSpPr>
          <p:nvPr>
            <p:ph type="subTitle" idx="1"/>
          </p:nvPr>
        </p:nvSpPr>
        <p:spPr>
          <a:xfrm>
            <a:off x="179512" y="1340768"/>
            <a:ext cx="8856984" cy="4896544"/>
          </a:xfrm>
        </p:spPr>
        <p:txBody>
          <a:bodyPr>
            <a:noAutofit/>
          </a:bodyPr>
          <a:lstStyle/>
          <a:p>
            <a:pPr algn="l"/>
            <a:r>
              <a:rPr lang="it-IT" sz="2400" dirty="0" smtClean="0">
                <a:solidFill>
                  <a:schemeClr val="tx1"/>
                </a:solidFill>
              </a:rPr>
              <a:t>Il </a:t>
            </a:r>
            <a:r>
              <a:rPr lang="it-IT" sz="2400" dirty="0">
                <a:solidFill>
                  <a:schemeClr val="tx1"/>
                </a:solidFill>
              </a:rPr>
              <a:t>locale dove vengono dati spettacoli ai quali può assistere chiunque, previo acquisto al botteghino della tessera di socio e del biglietto di ingresso, non può essere considerato un circolo privato, ma è un luogo aperto al pubblico, sottoposto alla disciplina degli spettacoli pubblici. </a:t>
            </a:r>
            <a:r>
              <a:rPr lang="it-IT" sz="2400" b="1" dirty="0" smtClean="0">
                <a:solidFill>
                  <a:schemeClr val="tx1"/>
                </a:solidFill>
              </a:rPr>
              <a:t>La </a:t>
            </a:r>
            <a:r>
              <a:rPr lang="it-IT" sz="2400" b="1" dirty="0">
                <a:solidFill>
                  <a:schemeClr val="tx1"/>
                </a:solidFill>
              </a:rPr>
              <a:t>possibilità di immediato e indiscriminato accesso da parte di chiunque indica che il rilascio della tessera di socio costituisce un mero espediente diretto ad eludere l’obbligo di munirsi della prescritta licenza</a:t>
            </a:r>
            <a:r>
              <a:rPr lang="it-IT" sz="2400" dirty="0">
                <a:solidFill>
                  <a:schemeClr val="tx1"/>
                </a:solidFill>
              </a:rPr>
              <a:t>. </a:t>
            </a:r>
          </a:p>
          <a:p>
            <a:pPr algn="l"/>
            <a:r>
              <a:rPr lang="it-IT" sz="2400" dirty="0">
                <a:solidFill>
                  <a:schemeClr val="tx1"/>
                </a:solidFill>
              </a:rPr>
              <a:t>U</a:t>
            </a:r>
            <a:r>
              <a:rPr lang="it-IT" sz="2400" dirty="0" smtClean="0">
                <a:solidFill>
                  <a:schemeClr val="tx1"/>
                </a:solidFill>
              </a:rPr>
              <a:t>n </a:t>
            </a:r>
            <a:r>
              <a:rPr lang="it-IT" sz="2400" dirty="0">
                <a:solidFill>
                  <a:schemeClr val="tx1"/>
                </a:solidFill>
              </a:rPr>
              <a:t>circolo privato </a:t>
            </a:r>
            <a:r>
              <a:rPr lang="it-IT" sz="2400" dirty="0" smtClean="0">
                <a:solidFill>
                  <a:schemeClr val="tx1"/>
                </a:solidFill>
              </a:rPr>
              <a:t>viene considerato </a:t>
            </a:r>
            <a:r>
              <a:rPr lang="it-IT" sz="2400" dirty="0">
                <a:solidFill>
                  <a:schemeClr val="tx1"/>
                </a:solidFill>
              </a:rPr>
              <a:t>pubblico </a:t>
            </a:r>
            <a:r>
              <a:rPr lang="it-IT" sz="2400" dirty="0" smtClean="0">
                <a:solidFill>
                  <a:schemeClr val="tx1"/>
                </a:solidFill>
              </a:rPr>
              <a:t>esercizio nel </a:t>
            </a:r>
            <a:r>
              <a:rPr lang="it-IT" sz="2400" dirty="0">
                <a:solidFill>
                  <a:schemeClr val="tx1"/>
                </a:solidFill>
              </a:rPr>
              <a:t>caso in cui l’accesso al circolo sia consentito ad una indistinta generalità di </a:t>
            </a:r>
            <a:r>
              <a:rPr lang="it-IT" sz="2400" dirty="0" smtClean="0">
                <a:solidFill>
                  <a:schemeClr val="tx1"/>
                </a:solidFill>
              </a:rPr>
              <a:t>persone in </a:t>
            </a:r>
            <a:r>
              <a:rPr lang="it-IT" sz="2400" dirty="0">
                <a:solidFill>
                  <a:schemeClr val="tx1"/>
                </a:solidFill>
              </a:rPr>
              <a:t>seguito ad ammissione, che può avvenire a richiesta e dietro pagamento di un canone annuo di importo </a:t>
            </a:r>
            <a:r>
              <a:rPr lang="it-IT" sz="2400" dirty="0" smtClean="0">
                <a:solidFill>
                  <a:schemeClr val="tx1"/>
                </a:solidFill>
              </a:rPr>
              <a:t>minimo.</a:t>
            </a:r>
          </a:p>
          <a:p>
            <a:pPr algn="l"/>
            <a:endParaRPr lang="it-IT" sz="2400" dirty="0">
              <a:solidFill>
                <a:schemeClr val="tx1"/>
              </a:solidFill>
            </a:endParaRPr>
          </a:p>
          <a:p>
            <a:pPr algn="l"/>
            <a:endParaRPr lang="it-IT" sz="2400" dirty="0" smtClean="0">
              <a:solidFill>
                <a:schemeClr val="tx1"/>
              </a:solidFill>
            </a:endParaRPr>
          </a:p>
          <a:p>
            <a:pPr algn="l"/>
            <a:endParaRPr lang="it-IT" sz="2400" dirty="0">
              <a:solidFill>
                <a:schemeClr val="tx1"/>
              </a:solidFill>
            </a:endParaRPr>
          </a:p>
        </p:txBody>
      </p:sp>
      <p:sp>
        <p:nvSpPr>
          <p:cNvPr id="5" name="Segnaposto piè di pagina 4"/>
          <p:cNvSpPr>
            <a:spLocks noGrp="1"/>
          </p:cNvSpPr>
          <p:nvPr>
            <p:ph type="ftr" sz="quarter" idx="11"/>
          </p:nvPr>
        </p:nvSpPr>
        <p:spPr>
          <a:xfrm>
            <a:off x="323528" y="6457151"/>
            <a:ext cx="7920880" cy="365125"/>
          </a:xfrm>
        </p:spPr>
        <p:txBody>
          <a:bodyPr/>
          <a:lstStyle/>
          <a:p>
            <a:r>
              <a:rPr lang="it-IT" sz="1800" dirty="0" smtClean="0"/>
              <a:t>dott. Francesco Mautone – Viterbo 07/03/2017               f.mautone@pmcstudio.net</a:t>
            </a:r>
            <a:endParaRPr lang="it-IT" sz="1800" dirty="0"/>
          </a:p>
        </p:txBody>
      </p:sp>
      <p:sp>
        <p:nvSpPr>
          <p:cNvPr id="6" name="Segnaposto numero diapositiva 5"/>
          <p:cNvSpPr>
            <a:spLocks noGrp="1"/>
          </p:cNvSpPr>
          <p:nvPr>
            <p:ph type="sldNum" sz="quarter" idx="12"/>
          </p:nvPr>
        </p:nvSpPr>
        <p:spPr/>
        <p:txBody>
          <a:bodyPr/>
          <a:lstStyle/>
          <a:p>
            <a:fld id="{CABB6F76-0F26-457E-9E71-FED89CE8FC80}" type="slidenum">
              <a:rPr lang="it-IT" smtClean="0"/>
              <a:t>4</a:t>
            </a:fld>
            <a:endParaRPr lang="it-IT"/>
          </a:p>
        </p:txBody>
      </p:sp>
    </p:spTree>
    <p:extLst>
      <p:ext uri="{BB962C8B-B14F-4D97-AF65-F5344CB8AC3E}">
        <p14:creationId xmlns:p14="http://schemas.microsoft.com/office/powerpoint/2010/main" val="10713071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712968" cy="1080120"/>
          </a:xfrm>
        </p:spPr>
        <p:txBody>
          <a:bodyPr>
            <a:noAutofit/>
          </a:bodyPr>
          <a:lstStyle/>
          <a:p>
            <a:r>
              <a:rPr lang="it-IT" sz="3600" b="1" dirty="0" smtClean="0"/>
              <a:t>Imposta Sugli Intrattenimenti</a:t>
            </a:r>
            <a:endParaRPr lang="it-IT" sz="3600" b="1" dirty="0"/>
          </a:p>
        </p:txBody>
      </p:sp>
      <p:sp>
        <p:nvSpPr>
          <p:cNvPr id="3" name="Sottotitolo 2"/>
          <p:cNvSpPr>
            <a:spLocks noGrp="1"/>
          </p:cNvSpPr>
          <p:nvPr>
            <p:ph type="subTitle" idx="1"/>
          </p:nvPr>
        </p:nvSpPr>
        <p:spPr>
          <a:xfrm>
            <a:off x="179512" y="1268760"/>
            <a:ext cx="8856984" cy="4968552"/>
          </a:xfrm>
        </p:spPr>
        <p:txBody>
          <a:bodyPr>
            <a:noAutofit/>
          </a:bodyPr>
          <a:lstStyle/>
          <a:p>
            <a:pPr algn="l"/>
            <a:r>
              <a:rPr lang="it-IT" sz="2000" dirty="0" smtClean="0">
                <a:solidFill>
                  <a:schemeClr val="tx1"/>
                </a:solidFill>
              </a:rPr>
              <a:t>Per </a:t>
            </a:r>
            <a:r>
              <a:rPr lang="it-IT" sz="2000" dirty="0">
                <a:solidFill>
                  <a:schemeClr val="tx1"/>
                </a:solidFill>
              </a:rPr>
              <a:t>le ipotesi in cui gli </a:t>
            </a:r>
            <a:r>
              <a:rPr lang="it-IT" sz="2000" b="1" dirty="0">
                <a:solidFill>
                  <a:schemeClr val="tx1"/>
                </a:solidFill>
              </a:rPr>
              <a:t>intrattenimenti </a:t>
            </a:r>
            <a:r>
              <a:rPr lang="it-IT" sz="2000" b="1" dirty="0" smtClean="0">
                <a:solidFill>
                  <a:schemeClr val="tx1"/>
                </a:solidFill>
              </a:rPr>
              <a:t>siano </a:t>
            </a:r>
            <a:r>
              <a:rPr lang="it-IT" sz="2000" b="1" dirty="0">
                <a:solidFill>
                  <a:schemeClr val="tx1"/>
                </a:solidFill>
              </a:rPr>
              <a:t>organizzati da enti, società o associazioni per i propri soci</a:t>
            </a:r>
            <a:r>
              <a:rPr lang="it-IT" sz="2000" dirty="0">
                <a:solidFill>
                  <a:schemeClr val="tx1"/>
                </a:solidFill>
              </a:rPr>
              <a:t>, il comma 3 prevede che l’imposta si applichi:</a:t>
            </a:r>
          </a:p>
          <a:p>
            <a:pPr algn="l"/>
            <a:r>
              <a:rPr lang="it-IT" sz="2000" dirty="0">
                <a:solidFill>
                  <a:schemeClr val="tx1"/>
                </a:solidFill>
              </a:rPr>
              <a:t>–          sull’intero ammontare delle quote o contributi associativi corrisposti, se l’ente ha come unico scopo quello di organizzare tali intrattenimenti ed attività;</a:t>
            </a:r>
          </a:p>
          <a:p>
            <a:pPr algn="l"/>
            <a:r>
              <a:rPr lang="it-IT" sz="2000" dirty="0">
                <a:solidFill>
                  <a:schemeClr val="tx1"/>
                </a:solidFill>
              </a:rPr>
              <a:t>–          sulla parte dell’ammontare delle quote o contributi anzidetti, riferibile all’attività soggetta all’imposta, qualora l’ente svolga anche altre attività;</a:t>
            </a:r>
          </a:p>
          <a:p>
            <a:pPr algn="l"/>
            <a:r>
              <a:rPr lang="it-IT" sz="2000" dirty="0">
                <a:solidFill>
                  <a:schemeClr val="tx1"/>
                </a:solidFill>
              </a:rPr>
              <a:t>–          sul prezzo dei titoli di accesso e dei posti riservati e sulle somme o valori corrisposti per le voci di cui alle lettere a), b) e c) del comma 2.</a:t>
            </a:r>
          </a:p>
          <a:p>
            <a:pPr algn="l"/>
            <a:r>
              <a:rPr lang="it-IT" sz="2000" dirty="0">
                <a:solidFill>
                  <a:schemeClr val="tx1"/>
                </a:solidFill>
              </a:rPr>
              <a:t>Sono, pertanto, soggette all’imposta le consumazioni obbligatoriamente imposte, sia nell’ipotesi di ingresso a pagamento sia nell’ipotesi di ingresso libero. E’, inoltre, assoggettato all’imposta il corrispettivo per l’ingresso comprensivo del diritto alla consumazione.</a:t>
            </a:r>
          </a:p>
          <a:p>
            <a:pPr algn="l"/>
            <a:r>
              <a:rPr lang="it-IT" sz="2000" dirty="0">
                <a:solidFill>
                  <a:schemeClr val="tx1"/>
                </a:solidFill>
              </a:rPr>
              <a:t>Ai fini della determinazione della base imponibile, dall’ammontare complessivo della somma incassata deve essere scorporata la quota relativa all’imposta sugli intrattenimenti e l’IVA relativa se dovuta</a:t>
            </a:r>
            <a:r>
              <a:rPr lang="it-IT" sz="2000" dirty="0" smtClean="0">
                <a:solidFill>
                  <a:schemeClr val="tx1"/>
                </a:solidFill>
              </a:rPr>
              <a:t>.</a:t>
            </a:r>
            <a:endParaRPr lang="it-IT" sz="2000" dirty="0">
              <a:solidFill>
                <a:schemeClr val="tx1"/>
              </a:solidFill>
            </a:endParaRPr>
          </a:p>
        </p:txBody>
      </p:sp>
      <p:sp>
        <p:nvSpPr>
          <p:cNvPr id="5" name="Segnaposto piè di pagina 4"/>
          <p:cNvSpPr>
            <a:spLocks noGrp="1"/>
          </p:cNvSpPr>
          <p:nvPr>
            <p:ph type="ftr" sz="quarter" idx="11"/>
          </p:nvPr>
        </p:nvSpPr>
        <p:spPr>
          <a:xfrm>
            <a:off x="323528" y="6457151"/>
            <a:ext cx="7920880" cy="365125"/>
          </a:xfrm>
        </p:spPr>
        <p:txBody>
          <a:bodyPr/>
          <a:lstStyle/>
          <a:p>
            <a:r>
              <a:rPr lang="it-IT" sz="1800" dirty="0" smtClean="0"/>
              <a:t>dott. Francesco Mautone – Viterbo 07/03/2017               f.mautone@pmcstudio.net</a:t>
            </a:r>
            <a:endParaRPr lang="it-IT" sz="1800" dirty="0"/>
          </a:p>
        </p:txBody>
      </p:sp>
      <p:sp>
        <p:nvSpPr>
          <p:cNvPr id="6" name="Segnaposto numero diapositiva 5"/>
          <p:cNvSpPr>
            <a:spLocks noGrp="1"/>
          </p:cNvSpPr>
          <p:nvPr>
            <p:ph type="sldNum" sz="quarter" idx="12"/>
          </p:nvPr>
        </p:nvSpPr>
        <p:spPr/>
        <p:txBody>
          <a:bodyPr/>
          <a:lstStyle/>
          <a:p>
            <a:fld id="{CABB6F76-0F26-457E-9E71-FED89CE8FC80}" type="slidenum">
              <a:rPr lang="it-IT" smtClean="0"/>
              <a:t>40</a:t>
            </a:fld>
            <a:endParaRPr lang="it-IT" dirty="0"/>
          </a:p>
        </p:txBody>
      </p:sp>
    </p:spTree>
    <p:extLst>
      <p:ext uri="{BB962C8B-B14F-4D97-AF65-F5344CB8AC3E}">
        <p14:creationId xmlns:p14="http://schemas.microsoft.com/office/powerpoint/2010/main" val="29732150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712968" cy="1080120"/>
          </a:xfrm>
        </p:spPr>
        <p:txBody>
          <a:bodyPr>
            <a:noAutofit/>
          </a:bodyPr>
          <a:lstStyle/>
          <a:p>
            <a:r>
              <a:rPr lang="it-IT" sz="3600" b="1" dirty="0" smtClean="0"/>
              <a:t>Imposta Sugli Intrattenimenti</a:t>
            </a:r>
            <a:endParaRPr lang="it-IT" sz="3600" b="1" dirty="0"/>
          </a:p>
        </p:txBody>
      </p:sp>
      <p:sp>
        <p:nvSpPr>
          <p:cNvPr id="3" name="Sottotitolo 2"/>
          <p:cNvSpPr>
            <a:spLocks noGrp="1"/>
          </p:cNvSpPr>
          <p:nvPr>
            <p:ph type="subTitle" idx="1"/>
          </p:nvPr>
        </p:nvSpPr>
        <p:spPr>
          <a:xfrm>
            <a:off x="179512" y="1268760"/>
            <a:ext cx="8856984" cy="4968552"/>
          </a:xfrm>
        </p:spPr>
        <p:txBody>
          <a:bodyPr>
            <a:noAutofit/>
          </a:bodyPr>
          <a:lstStyle/>
          <a:p>
            <a:pPr algn="l"/>
            <a:r>
              <a:rPr lang="it-IT" sz="2400" dirty="0" smtClean="0">
                <a:solidFill>
                  <a:schemeClr val="tx1"/>
                </a:solidFill>
              </a:rPr>
              <a:t>Nel </a:t>
            </a:r>
            <a:r>
              <a:rPr lang="it-IT" sz="2400" dirty="0">
                <a:solidFill>
                  <a:schemeClr val="tx1"/>
                </a:solidFill>
              </a:rPr>
              <a:t>caso in cui per l’intrattenimento sia previsto il pagamento di un corrispettivo specifico, l’imposta si applica, altresì, sul corrispettivo certificato dal titolo di accesso; pertanto l’ente, la società o l’associazione dovrà rilasciare titoli di accesso a tutti i partecipanti, senza distinzione tra soci e non soci</a:t>
            </a:r>
            <a:r>
              <a:rPr lang="it-IT" sz="2400" dirty="0" smtClean="0">
                <a:solidFill>
                  <a:schemeClr val="tx1"/>
                </a:solidFill>
              </a:rPr>
              <a:t>.</a:t>
            </a:r>
          </a:p>
          <a:p>
            <a:pPr algn="l"/>
            <a:endParaRPr lang="it-IT" sz="2400" dirty="0">
              <a:solidFill>
                <a:schemeClr val="tx1"/>
              </a:solidFill>
            </a:endParaRPr>
          </a:p>
          <a:p>
            <a:pPr algn="l"/>
            <a:endParaRPr lang="it-IT" sz="2400" dirty="0">
              <a:solidFill>
                <a:schemeClr val="tx1"/>
              </a:solidFill>
            </a:endParaRPr>
          </a:p>
          <a:p>
            <a:pPr algn="l"/>
            <a:endParaRPr lang="it-IT" sz="2000" dirty="0">
              <a:solidFill>
                <a:schemeClr val="tx1"/>
              </a:solidFill>
            </a:endParaRPr>
          </a:p>
          <a:p>
            <a:pPr algn="l"/>
            <a:r>
              <a:rPr lang="it-IT" sz="2000" dirty="0">
                <a:solidFill>
                  <a:schemeClr val="tx1"/>
                </a:solidFill>
              </a:rPr>
              <a:t> </a:t>
            </a:r>
          </a:p>
          <a:p>
            <a:pPr algn="l"/>
            <a:endParaRPr lang="it-IT" sz="2000" dirty="0">
              <a:solidFill>
                <a:schemeClr val="tx1"/>
              </a:solidFill>
            </a:endParaRPr>
          </a:p>
          <a:p>
            <a:pPr algn="l"/>
            <a:endParaRPr lang="it-IT" sz="2000" dirty="0">
              <a:solidFill>
                <a:schemeClr val="tx1"/>
              </a:solidFill>
            </a:endParaRPr>
          </a:p>
        </p:txBody>
      </p:sp>
      <p:sp>
        <p:nvSpPr>
          <p:cNvPr id="5" name="Segnaposto piè di pagina 4"/>
          <p:cNvSpPr>
            <a:spLocks noGrp="1"/>
          </p:cNvSpPr>
          <p:nvPr>
            <p:ph type="ftr" sz="quarter" idx="11"/>
          </p:nvPr>
        </p:nvSpPr>
        <p:spPr>
          <a:xfrm>
            <a:off x="323528" y="6457151"/>
            <a:ext cx="7920880" cy="365125"/>
          </a:xfrm>
        </p:spPr>
        <p:txBody>
          <a:bodyPr/>
          <a:lstStyle/>
          <a:p>
            <a:r>
              <a:rPr lang="it-IT" sz="1800" dirty="0" smtClean="0"/>
              <a:t>dott. Francesco Mautone – Viterbo 07/03/2017               f.mautone@pmcstudio.net</a:t>
            </a:r>
            <a:endParaRPr lang="it-IT" sz="1800" dirty="0"/>
          </a:p>
        </p:txBody>
      </p:sp>
      <p:sp>
        <p:nvSpPr>
          <p:cNvPr id="6" name="Segnaposto numero diapositiva 5"/>
          <p:cNvSpPr>
            <a:spLocks noGrp="1"/>
          </p:cNvSpPr>
          <p:nvPr>
            <p:ph type="sldNum" sz="quarter" idx="12"/>
          </p:nvPr>
        </p:nvSpPr>
        <p:spPr/>
        <p:txBody>
          <a:bodyPr/>
          <a:lstStyle/>
          <a:p>
            <a:fld id="{CABB6F76-0F26-457E-9E71-FED89CE8FC80}" type="slidenum">
              <a:rPr lang="it-IT" smtClean="0"/>
              <a:t>41</a:t>
            </a:fld>
            <a:endParaRPr lang="it-I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436505"/>
            <a:ext cx="6858874" cy="27287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1430570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712968" cy="1080120"/>
          </a:xfrm>
        </p:spPr>
        <p:txBody>
          <a:bodyPr>
            <a:noAutofit/>
          </a:bodyPr>
          <a:lstStyle/>
          <a:p>
            <a:r>
              <a:rPr lang="it-IT" sz="3600" b="1" dirty="0" smtClean="0"/>
              <a:t>Imposta Sugli Intrattenimenti</a:t>
            </a:r>
            <a:endParaRPr lang="it-IT" sz="3600" b="1" dirty="0"/>
          </a:p>
        </p:txBody>
      </p:sp>
      <p:sp>
        <p:nvSpPr>
          <p:cNvPr id="3" name="Sottotitolo 2"/>
          <p:cNvSpPr>
            <a:spLocks noGrp="1"/>
          </p:cNvSpPr>
          <p:nvPr>
            <p:ph type="subTitle" idx="1"/>
          </p:nvPr>
        </p:nvSpPr>
        <p:spPr>
          <a:xfrm>
            <a:off x="179512" y="1268760"/>
            <a:ext cx="8856984" cy="4968552"/>
          </a:xfrm>
        </p:spPr>
        <p:txBody>
          <a:bodyPr>
            <a:noAutofit/>
          </a:bodyPr>
          <a:lstStyle/>
          <a:p>
            <a:pPr algn="l"/>
            <a:r>
              <a:rPr lang="it-IT" sz="2000" dirty="0" smtClean="0">
                <a:solidFill>
                  <a:schemeClr val="tx1"/>
                </a:solidFill>
              </a:rPr>
              <a:t>Esenzione dell’ISI per </a:t>
            </a:r>
            <a:r>
              <a:rPr lang="it-IT" sz="2000" dirty="0">
                <a:solidFill>
                  <a:schemeClr val="tx1"/>
                </a:solidFill>
              </a:rPr>
              <a:t>le attività di cui alla tariffa allegata al DPR n.640 del 1972, quando tali attività siano svolte occasionalmente dalle </a:t>
            </a:r>
            <a:r>
              <a:rPr lang="it-IT" sz="2000" dirty="0" err="1">
                <a:solidFill>
                  <a:schemeClr val="tx1"/>
                </a:solidFill>
              </a:rPr>
              <a:t>Onlus</a:t>
            </a:r>
            <a:r>
              <a:rPr lang="it-IT" sz="2000" dirty="0">
                <a:solidFill>
                  <a:schemeClr val="tx1"/>
                </a:solidFill>
              </a:rPr>
              <a:t> e dagli enti </a:t>
            </a:r>
            <a:r>
              <a:rPr lang="it-IT" sz="2000" dirty="0" smtClean="0">
                <a:solidFill>
                  <a:schemeClr val="tx1"/>
                </a:solidFill>
              </a:rPr>
              <a:t>associativi </a:t>
            </a:r>
            <a:r>
              <a:rPr lang="it-IT" sz="2000" dirty="0">
                <a:solidFill>
                  <a:schemeClr val="tx1"/>
                </a:solidFill>
              </a:rPr>
              <a:t>in concomitanza di celebrazioni, ricorrenze o campagne di sensibilizzazione.</a:t>
            </a:r>
          </a:p>
          <a:p>
            <a:pPr algn="l"/>
            <a:r>
              <a:rPr lang="it-IT" sz="2000" dirty="0" smtClean="0">
                <a:solidFill>
                  <a:schemeClr val="tx1"/>
                </a:solidFill>
              </a:rPr>
              <a:t>L’esenzione </a:t>
            </a:r>
            <a:r>
              <a:rPr lang="it-IT" sz="2000" dirty="0">
                <a:solidFill>
                  <a:schemeClr val="tx1"/>
                </a:solidFill>
              </a:rPr>
              <a:t>spetta a condizione che l’attività:</a:t>
            </a:r>
          </a:p>
          <a:p>
            <a:pPr algn="l"/>
            <a:r>
              <a:rPr lang="it-IT" sz="2000" dirty="0" smtClean="0">
                <a:solidFill>
                  <a:schemeClr val="tx1"/>
                </a:solidFill>
              </a:rPr>
              <a:t>1</a:t>
            </a:r>
            <a:r>
              <a:rPr lang="it-IT" sz="2000" dirty="0">
                <a:solidFill>
                  <a:schemeClr val="tx1"/>
                </a:solidFill>
              </a:rPr>
              <a:t>)     sia svolta occasionalmente;</a:t>
            </a:r>
          </a:p>
          <a:p>
            <a:pPr algn="l"/>
            <a:r>
              <a:rPr lang="it-IT" sz="2000" dirty="0" smtClean="0">
                <a:solidFill>
                  <a:schemeClr val="tx1"/>
                </a:solidFill>
              </a:rPr>
              <a:t>2</a:t>
            </a:r>
            <a:r>
              <a:rPr lang="it-IT" sz="2000" dirty="0">
                <a:solidFill>
                  <a:schemeClr val="tx1"/>
                </a:solidFill>
              </a:rPr>
              <a:t>)     sia svolta in concomitanza di celebrazioni, ricorrenze o campagne di sensibilizzazione;</a:t>
            </a:r>
          </a:p>
          <a:p>
            <a:pPr algn="l"/>
            <a:r>
              <a:rPr lang="it-IT" sz="2000" dirty="0" smtClean="0">
                <a:solidFill>
                  <a:schemeClr val="tx1"/>
                </a:solidFill>
              </a:rPr>
              <a:t>3</a:t>
            </a:r>
            <a:r>
              <a:rPr lang="it-IT" sz="2000" dirty="0">
                <a:solidFill>
                  <a:schemeClr val="tx1"/>
                </a:solidFill>
              </a:rPr>
              <a:t>)     sia data comunicazione dell’attività all’ufficio accertatore territorialmente competente prima dell’inizio della stessa.</a:t>
            </a:r>
          </a:p>
          <a:p>
            <a:pPr algn="l"/>
            <a:endParaRPr lang="it-IT" sz="2000" dirty="0">
              <a:solidFill>
                <a:schemeClr val="tx1"/>
              </a:solidFill>
            </a:endParaRPr>
          </a:p>
          <a:p>
            <a:pPr algn="l"/>
            <a:r>
              <a:rPr lang="it-IT" sz="2000" dirty="0">
                <a:solidFill>
                  <a:schemeClr val="tx1"/>
                </a:solidFill>
              </a:rPr>
              <a:t> </a:t>
            </a:r>
          </a:p>
          <a:p>
            <a:pPr algn="l"/>
            <a:endParaRPr lang="it-IT" sz="2000" dirty="0">
              <a:solidFill>
                <a:schemeClr val="tx1"/>
              </a:solidFill>
            </a:endParaRPr>
          </a:p>
        </p:txBody>
      </p:sp>
      <p:sp>
        <p:nvSpPr>
          <p:cNvPr id="5" name="Segnaposto piè di pagina 4"/>
          <p:cNvSpPr>
            <a:spLocks noGrp="1"/>
          </p:cNvSpPr>
          <p:nvPr>
            <p:ph type="ftr" sz="quarter" idx="11"/>
          </p:nvPr>
        </p:nvSpPr>
        <p:spPr>
          <a:xfrm>
            <a:off x="323528" y="6457151"/>
            <a:ext cx="7920880" cy="365125"/>
          </a:xfrm>
        </p:spPr>
        <p:txBody>
          <a:bodyPr/>
          <a:lstStyle/>
          <a:p>
            <a:r>
              <a:rPr lang="it-IT" sz="1800" dirty="0" smtClean="0"/>
              <a:t>dott. Francesco Mautone – Viterbo 07/03/2017               f.mautone@pmcstudio.net</a:t>
            </a:r>
            <a:endParaRPr lang="it-IT" sz="1800" dirty="0"/>
          </a:p>
        </p:txBody>
      </p:sp>
      <p:sp>
        <p:nvSpPr>
          <p:cNvPr id="6" name="Segnaposto numero diapositiva 5"/>
          <p:cNvSpPr>
            <a:spLocks noGrp="1"/>
          </p:cNvSpPr>
          <p:nvPr>
            <p:ph type="sldNum" sz="quarter" idx="12"/>
          </p:nvPr>
        </p:nvSpPr>
        <p:spPr/>
        <p:txBody>
          <a:bodyPr/>
          <a:lstStyle/>
          <a:p>
            <a:fld id="{CABB6F76-0F26-457E-9E71-FED89CE8FC80}" type="slidenum">
              <a:rPr lang="it-IT" smtClean="0"/>
              <a:t>42</a:t>
            </a:fld>
            <a:endParaRPr lang="it-IT" dirty="0"/>
          </a:p>
        </p:txBody>
      </p:sp>
    </p:spTree>
    <p:extLst>
      <p:ext uri="{BB962C8B-B14F-4D97-AF65-F5344CB8AC3E}">
        <p14:creationId xmlns:p14="http://schemas.microsoft.com/office/powerpoint/2010/main" val="3426094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16633"/>
            <a:ext cx="8712968" cy="1008112"/>
          </a:xfrm>
        </p:spPr>
        <p:txBody>
          <a:bodyPr>
            <a:normAutofit fontScale="90000"/>
          </a:bodyPr>
          <a:lstStyle/>
          <a:p>
            <a:r>
              <a:rPr lang="it-IT" b="1" dirty="0"/>
              <a:t>Attività di spettacolo e intrattenimento</a:t>
            </a:r>
            <a:endParaRPr lang="it-IT" dirty="0"/>
          </a:p>
        </p:txBody>
      </p:sp>
      <p:sp>
        <p:nvSpPr>
          <p:cNvPr id="3" name="Sottotitolo 2"/>
          <p:cNvSpPr>
            <a:spLocks noGrp="1"/>
          </p:cNvSpPr>
          <p:nvPr>
            <p:ph type="subTitle" idx="1"/>
          </p:nvPr>
        </p:nvSpPr>
        <p:spPr>
          <a:xfrm>
            <a:off x="179512" y="1340768"/>
            <a:ext cx="8856984" cy="4896544"/>
          </a:xfrm>
        </p:spPr>
        <p:txBody>
          <a:bodyPr>
            <a:normAutofit fontScale="92500" lnSpcReduction="20000"/>
          </a:bodyPr>
          <a:lstStyle/>
          <a:p>
            <a:pPr marL="457200" indent="-457200" algn="l">
              <a:buFont typeface="Arial" panose="020B0604020202020204" pitchFamily="34" charset="0"/>
              <a:buChar char="•"/>
            </a:pPr>
            <a:r>
              <a:rPr lang="it-IT" sz="3000" dirty="0">
                <a:solidFill>
                  <a:schemeClr val="tx1"/>
                </a:solidFill>
              </a:rPr>
              <a:t>Per attività di intrattenimento e spettacolo si intendono divertimenti, distrazioni,  intenzionalmente offerti al pubblico, in rapporto ai quali si prospetta l’esigenza dell’</a:t>
            </a:r>
            <a:r>
              <a:rPr lang="it-IT" sz="3000" b="1" dirty="0">
                <a:solidFill>
                  <a:schemeClr val="tx1"/>
                </a:solidFill>
              </a:rPr>
              <a:t>intervento della pubblica amministrazione </a:t>
            </a:r>
            <a:r>
              <a:rPr lang="it-IT" sz="3000" dirty="0">
                <a:solidFill>
                  <a:schemeClr val="tx1"/>
                </a:solidFill>
              </a:rPr>
              <a:t>a garanzia di rilevanti </a:t>
            </a:r>
            <a:r>
              <a:rPr lang="it-IT" sz="3000" b="1" dirty="0">
                <a:solidFill>
                  <a:schemeClr val="tx1"/>
                </a:solidFill>
              </a:rPr>
              <a:t>interessi della collettività</a:t>
            </a:r>
            <a:r>
              <a:rPr lang="it-IT" sz="3000" dirty="0">
                <a:solidFill>
                  <a:schemeClr val="tx1"/>
                </a:solidFill>
              </a:rPr>
              <a:t>, rappresentati in particolare dall’</a:t>
            </a:r>
            <a:r>
              <a:rPr lang="it-IT" sz="3000" b="1" dirty="0">
                <a:solidFill>
                  <a:schemeClr val="tx1"/>
                </a:solidFill>
              </a:rPr>
              <a:t>incolumità</a:t>
            </a:r>
            <a:r>
              <a:rPr lang="it-IT" sz="3000" dirty="0">
                <a:solidFill>
                  <a:schemeClr val="tx1"/>
                </a:solidFill>
              </a:rPr>
              <a:t> e dall’</a:t>
            </a:r>
            <a:r>
              <a:rPr lang="it-IT" sz="3000" b="1" dirty="0">
                <a:solidFill>
                  <a:schemeClr val="tx1"/>
                </a:solidFill>
              </a:rPr>
              <a:t>ordine</a:t>
            </a:r>
            <a:r>
              <a:rPr lang="it-IT" sz="3000" dirty="0">
                <a:solidFill>
                  <a:schemeClr val="tx1"/>
                </a:solidFill>
              </a:rPr>
              <a:t> </a:t>
            </a:r>
            <a:r>
              <a:rPr lang="it-IT" sz="3000" b="1" dirty="0">
                <a:solidFill>
                  <a:schemeClr val="tx1"/>
                </a:solidFill>
              </a:rPr>
              <a:t>pubblico</a:t>
            </a:r>
            <a:r>
              <a:rPr lang="it-IT" sz="3000" dirty="0">
                <a:solidFill>
                  <a:schemeClr val="tx1"/>
                </a:solidFill>
              </a:rPr>
              <a:t>.</a:t>
            </a:r>
          </a:p>
          <a:p>
            <a:pPr marL="457200" indent="-457200" algn="l">
              <a:buFont typeface="Arial" panose="020B0604020202020204" pitchFamily="34" charset="0"/>
              <a:buChar char="•"/>
            </a:pPr>
            <a:r>
              <a:rPr lang="it-IT" sz="3000" b="1" u="sng" dirty="0">
                <a:solidFill>
                  <a:schemeClr val="tx1"/>
                </a:solidFill>
              </a:rPr>
              <a:t>per</a:t>
            </a:r>
            <a:r>
              <a:rPr lang="it-IT" sz="3000" u="sng" dirty="0">
                <a:solidFill>
                  <a:schemeClr val="tx1"/>
                </a:solidFill>
              </a:rPr>
              <a:t> </a:t>
            </a:r>
            <a:r>
              <a:rPr lang="it-IT" sz="3000" b="1" u="sng" dirty="0">
                <a:solidFill>
                  <a:schemeClr val="tx1"/>
                </a:solidFill>
              </a:rPr>
              <a:t>intrattenimento</a:t>
            </a:r>
            <a:r>
              <a:rPr lang="it-IT" sz="3000" dirty="0">
                <a:solidFill>
                  <a:schemeClr val="tx1"/>
                </a:solidFill>
              </a:rPr>
              <a:t> si intendono attività che presuppongono la </a:t>
            </a:r>
            <a:r>
              <a:rPr lang="it-IT" sz="3000" b="1" dirty="0">
                <a:solidFill>
                  <a:schemeClr val="tx1"/>
                </a:solidFill>
              </a:rPr>
              <a:t>partecipazione attiva del pubblico </a:t>
            </a:r>
            <a:r>
              <a:rPr lang="it-IT" sz="3000" dirty="0">
                <a:solidFill>
                  <a:schemeClr val="tx1"/>
                </a:solidFill>
              </a:rPr>
              <a:t>come ad esempio discoteche, parchi divertimento e giostre, mentre </a:t>
            </a:r>
            <a:r>
              <a:rPr lang="it-IT" sz="3000" b="1" u="sng" dirty="0">
                <a:solidFill>
                  <a:schemeClr val="tx1"/>
                </a:solidFill>
              </a:rPr>
              <a:t>per spettacolo</a:t>
            </a:r>
            <a:r>
              <a:rPr lang="it-IT" sz="3000" dirty="0">
                <a:solidFill>
                  <a:schemeClr val="tx1"/>
                </a:solidFill>
              </a:rPr>
              <a:t> si intendono attività a cui </a:t>
            </a:r>
            <a:r>
              <a:rPr lang="it-IT" sz="3000" b="1" dirty="0">
                <a:solidFill>
                  <a:schemeClr val="tx1"/>
                </a:solidFill>
              </a:rPr>
              <a:t>il pubblico partecipa passivamente </a:t>
            </a:r>
            <a:r>
              <a:rPr lang="it-IT" sz="3000" dirty="0">
                <a:solidFill>
                  <a:schemeClr val="tx1"/>
                </a:solidFill>
              </a:rPr>
              <a:t>come nel caso di spettacoli di danza.</a:t>
            </a:r>
          </a:p>
        </p:txBody>
      </p:sp>
      <p:sp>
        <p:nvSpPr>
          <p:cNvPr id="5" name="Segnaposto piè di pagina 4"/>
          <p:cNvSpPr>
            <a:spLocks noGrp="1"/>
          </p:cNvSpPr>
          <p:nvPr>
            <p:ph type="ftr" sz="quarter" idx="11"/>
          </p:nvPr>
        </p:nvSpPr>
        <p:spPr>
          <a:xfrm>
            <a:off x="323528" y="6457151"/>
            <a:ext cx="7920880" cy="365125"/>
          </a:xfrm>
        </p:spPr>
        <p:txBody>
          <a:bodyPr/>
          <a:lstStyle/>
          <a:p>
            <a:r>
              <a:rPr lang="it-IT" sz="1800" dirty="0" smtClean="0"/>
              <a:t>dott. Francesco Mautone – Viterbo 07/03/2017               f.mautone@pmcstudio.net</a:t>
            </a:r>
            <a:endParaRPr lang="it-IT" sz="1800" dirty="0"/>
          </a:p>
        </p:txBody>
      </p:sp>
      <p:sp>
        <p:nvSpPr>
          <p:cNvPr id="6" name="Segnaposto numero diapositiva 5"/>
          <p:cNvSpPr>
            <a:spLocks noGrp="1"/>
          </p:cNvSpPr>
          <p:nvPr>
            <p:ph type="sldNum" sz="quarter" idx="12"/>
          </p:nvPr>
        </p:nvSpPr>
        <p:spPr/>
        <p:txBody>
          <a:bodyPr/>
          <a:lstStyle/>
          <a:p>
            <a:fld id="{CABB6F76-0F26-457E-9E71-FED89CE8FC80}" type="slidenum">
              <a:rPr lang="it-IT" smtClean="0"/>
              <a:t>5</a:t>
            </a:fld>
            <a:endParaRPr lang="it-IT"/>
          </a:p>
        </p:txBody>
      </p:sp>
    </p:spTree>
    <p:extLst>
      <p:ext uri="{BB962C8B-B14F-4D97-AF65-F5344CB8AC3E}">
        <p14:creationId xmlns:p14="http://schemas.microsoft.com/office/powerpoint/2010/main" val="21615548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16633"/>
            <a:ext cx="8712968" cy="1008112"/>
          </a:xfrm>
        </p:spPr>
        <p:txBody>
          <a:bodyPr>
            <a:normAutofit fontScale="90000"/>
          </a:bodyPr>
          <a:lstStyle/>
          <a:p>
            <a:r>
              <a:rPr lang="it-IT" b="1" dirty="0"/>
              <a:t>Attività di spettacolo e intrattenimento</a:t>
            </a:r>
            <a:endParaRPr lang="it-IT" dirty="0"/>
          </a:p>
        </p:txBody>
      </p:sp>
      <p:sp>
        <p:nvSpPr>
          <p:cNvPr id="3" name="Sottotitolo 2"/>
          <p:cNvSpPr>
            <a:spLocks noGrp="1"/>
          </p:cNvSpPr>
          <p:nvPr>
            <p:ph type="subTitle" idx="1"/>
          </p:nvPr>
        </p:nvSpPr>
        <p:spPr>
          <a:xfrm>
            <a:off x="107504" y="1340768"/>
            <a:ext cx="8928992" cy="4896544"/>
          </a:xfrm>
        </p:spPr>
        <p:txBody>
          <a:bodyPr>
            <a:normAutofit/>
          </a:bodyPr>
          <a:lstStyle/>
          <a:p>
            <a:pPr marL="457200" indent="-457200" algn="l">
              <a:buFont typeface="Arial" panose="020B0604020202020204" pitchFamily="34" charset="0"/>
              <a:buChar char="•"/>
            </a:pPr>
            <a:r>
              <a:rPr lang="it-IT" sz="2800" dirty="0">
                <a:solidFill>
                  <a:schemeClr val="tx1"/>
                </a:solidFill>
              </a:rPr>
              <a:t>In generale le attività di intrattenimento o spettacolo </a:t>
            </a:r>
            <a:r>
              <a:rPr lang="it-IT" sz="2800" b="1" dirty="0">
                <a:solidFill>
                  <a:schemeClr val="tx1"/>
                </a:solidFill>
              </a:rPr>
              <a:t>necessitano di </a:t>
            </a:r>
            <a:r>
              <a:rPr lang="it-IT" sz="2800" b="1" dirty="0" smtClean="0">
                <a:solidFill>
                  <a:schemeClr val="tx1"/>
                </a:solidFill>
              </a:rPr>
              <a:t>autorizzazioni;</a:t>
            </a:r>
          </a:p>
          <a:p>
            <a:pPr marL="457200" indent="-457200" algn="l">
              <a:buFont typeface="Arial" panose="020B0604020202020204" pitchFamily="34" charset="0"/>
              <a:buChar char="•"/>
            </a:pPr>
            <a:r>
              <a:rPr lang="it-IT" sz="2800" b="1" dirty="0" smtClean="0">
                <a:solidFill>
                  <a:schemeClr val="tx1"/>
                </a:solidFill>
              </a:rPr>
              <a:t>lo </a:t>
            </a:r>
            <a:r>
              <a:rPr lang="it-IT" sz="2800" b="1" dirty="0">
                <a:solidFill>
                  <a:schemeClr val="tx1"/>
                </a:solidFill>
              </a:rPr>
              <a:t>spettacolo </a:t>
            </a:r>
            <a:r>
              <a:rPr lang="it-IT" sz="2800" dirty="0" smtClean="0">
                <a:solidFill>
                  <a:schemeClr val="tx1"/>
                </a:solidFill>
              </a:rPr>
              <a:t>indetto </a:t>
            </a:r>
            <a:r>
              <a:rPr lang="it-IT" sz="2800" dirty="0">
                <a:solidFill>
                  <a:schemeClr val="tx1"/>
                </a:solidFill>
              </a:rPr>
              <a:t>nell’esercizio di una </a:t>
            </a:r>
            <a:r>
              <a:rPr lang="it-IT" sz="2800" b="1" dirty="0">
                <a:solidFill>
                  <a:schemeClr val="tx1"/>
                </a:solidFill>
              </a:rPr>
              <a:t>attività </a:t>
            </a:r>
            <a:r>
              <a:rPr lang="it-IT" sz="2800" b="1" u="sng" dirty="0">
                <a:solidFill>
                  <a:schemeClr val="tx1"/>
                </a:solidFill>
              </a:rPr>
              <a:t>non </a:t>
            </a:r>
            <a:r>
              <a:rPr lang="it-IT" sz="2800" b="1" u="sng" dirty="0" smtClean="0">
                <a:solidFill>
                  <a:schemeClr val="tx1"/>
                </a:solidFill>
              </a:rPr>
              <a:t>imprenditoriale</a:t>
            </a:r>
            <a:r>
              <a:rPr lang="it-IT" sz="2800" b="1" dirty="0" smtClean="0">
                <a:solidFill>
                  <a:schemeClr val="tx1"/>
                </a:solidFill>
              </a:rPr>
              <a:t> non necessita di autorizzazione.</a:t>
            </a:r>
            <a:r>
              <a:rPr lang="it-IT" sz="2800" b="1" dirty="0"/>
              <a:t> </a:t>
            </a:r>
            <a:r>
              <a:rPr lang="it-IT" sz="2800" dirty="0" smtClean="0">
                <a:solidFill>
                  <a:schemeClr val="tx1"/>
                </a:solidFill>
              </a:rPr>
              <a:t>Questo è vero sia </a:t>
            </a:r>
            <a:r>
              <a:rPr lang="it-IT" sz="2800" dirty="0">
                <a:solidFill>
                  <a:schemeClr val="tx1"/>
                </a:solidFill>
              </a:rPr>
              <a:t>in circoli privati, riservati ai soli soci, sia in circoli aperti al </a:t>
            </a:r>
            <a:r>
              <a:rPr lang="it-IT" sz="2800" dirty="0" smtClean="0">
                <a:solidFill>
                  <a:schemeClr val="tx1"/>
                </a:solidFill>
              </a:rPr>
              <a:t>pubblico </a:t>
            </a:r>
            <a:r>
              <a:rPr lang="it-IT" sz="2800" dirty="0">
                <a:solidFill>
                  <a:schemeClr val="tx1"/>
                </a:solidFill>
              </a:rPr>
              <a:t>purché risulti che lo spettacolo non sia stato indetto nell’esercizio di una vera </a:t>
            </a:r>
            <a:r>
              <a:rPr lang="it-IT" sz="2800" dirty="0" smtClean="0">
                <a:solidFill>
                  <a:schemeClr val="tx1"/>
                </a:solidFill>
              </a:rPr>
              <a:t>e propria </a:t>
            </a:r>
            <a:r>
              <a:rPr lang="it-IT" sz="2800" dirty="0">
                <a:solidFill>
                  <a:schemeClr val="tx1"/>
                </a:solidFill>
              </a:rPr>
              <a:t>attività imprenditoriale</a:t>
            </a:r>
          </a:p>
          <a:p>
            <a:pPr algn="l"/>
            <a:endParaRPr lang="it-IT" sz="3000" dirty="0">
              <a:solidFill>
                <a:schemeClr val="tx1"/>
              </a:solidFill>
            </a:endParaRPr>
          </a:p>
        </p:txBody>
      </p:sp>
      <p:sp>
        <p:nvSpPr>
          <p:cNvPr id="5" name="Segnaposto piè di pagina 4"/>
          <p:cNvSpPr>
            <a:spLocks noGrp="1"/>
          </p:cNvSpPr>
          <p:nvPr>
            <p:ph type="ftr" sz="quarter" idx="11"/>
          </p:nvPr>
        </p:nvSpPr>
        <p:spPr>
          <a:xfrm>
            <a:off x="323528" y="6457151"/>
            <a:ext cx="7920880" cy="365125"/>
          </a:xfrm>
        </p:spPr>
        <p:txBody>
          <a:bodyPr/>
          <a:lstStyle/>
          <a:p>
            <a:r>
              <a:rPr lang="it-IT" sz="1800" dirty="0" smtClean="0"/>
              <a:t>dott. Francesco Mautone – Viterbo 07/03/2017               f.mautone@pmcstudio.net</a:t>
            </a:r>
            <a:endParaRPr lang="it-IT" sz="1800" dirty="0"/>
          </a:p>
        </p:txBody>
      </p:sp>
      <p:sp>
        <p:nvSpPr>
          <p:cNvPr id="6" name="Segnaposto numero diapositiva 5"/>
          <p:cNvSpPr>
            <a:spLocks noGrp="1"/>
          </p:cNvSpPr>
          <p:nvPr>
            <p:ph type="sldNum" sz="quarter" idx="12"/>
          </p:nvPr>
        </p:nvSpPr>
        <p:spPr/>
        <p:txBody>
          <a:bodyPr/>
          <a:lstStyle/>
          <a:p>
            <a:fld id="{CABB6F76-0F26-457E-9E71-FED89CE8FC80}" type="slidenum">
              <a:rPr lang="it-IT" smtClean="0"/>
              <a:t>6</a:t>
            </a:fld>
            <a:endParaRPr lang="it-IT"/>
          </a:p>
        </p:txBody>
      </p:sp>
    </p:spTree>
    <p:extLst>
      <p:ext uri="{BB962C8B-B14F-4D97-AF65-F5344CB8AC3E}">
        <p14:creationId xmlns:p14="http://schemas.microsoft.com/office/powerpoint/2010/main" val="33225412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16633"/>
            <a:ext cx="8712968" cy="1008112"/>
          </a:xfrm>
        </p:spPr>
        <p:txBody>
          <a:bodyPr>
            <a:normAutofit fontScale="90000"/>
          </a:bodyPr>
          <a:lstStyle/>
          <a:p>
            <a:r>
              <a:rPr lang="it-IT" b="1" smtClean="0"/>
              <a:t>Attività di spettacolo e intrattenimento</a:t>
            </a:r>
            <a:endParaRPr lang="it-IT" dirty="0"/>
          </a:p>
        </p:txBody>
      </p:sp>
      <p:sp>
        <p:nvSpPr>
          <p:cNvPr id="3" name="Sottotitolo 2"/>
          <p:cNvSpPr>
            <a:spLocks noGrp="1"/>
          </p:cNvSpPr>
          <p:nvPr>
            <p:ph type="subTitle" idx="1"/>
          </p:nvPr>
        </p:nvSpPr>
        <p:spPr>
          <a:xfrm>
            <a:off x="179512" y="1340768"/>
            <a:ext cx="8856984" cy="4896544"/>
          </a:xfrm>
        </p:spPr>
        <p:txBody>
          <a:bodyPr>
            <a:noAutofit/>
          </a:bodyPr>
          <a:lstStyle/>
          <a:p>
            <a:pPr algn="l"/>
            <a:r>
              <a:rPr lang="it-IT" sz="2200" b="1" u="sng" smtClean="0">
                <a:solidFill>
                  <a:schemeClr val="tx1"/>
                </a:solidFill>
              </a:rPr>
              <a:t>L’attività imprenditoriale</a:t>
            </a:r>
          </a:p>
          <a:p>
            <a:pPr algn="l"/>
            <a:r>
              <a:rPr lang="it-IT" sz="2200" smtClean="0">
                <a:solidFill>
                  <a:schemeClr val="tx1"/>
                </a:solidFill>
              </a:rPr>
              <a:t>attività finalizzata al lucro – inteso come profitto in senso economico - ossia chi la esercita si prefigge di ricavare dalla stessa un profitto personale.</a:t>
            </a:r>
          </a:p>
          <a:p>
            <a:pPr algn="l"/>
            <a:r>
              <a:rPr lang="it-IT" sz="2200" smtClean="0">
                <a:solidFill>
                  <a:schemeClr val="tx1"/>
                </a:solidFill>
              </a:rPr>
              <a:t>caratterizzata dalla presenza di uno o più dei seguenti elementi:</a:t>
            </a:r>
          </a:p>
          <a:p>
            <a:pPr marL="457200" indent="-457200" algn="l">
              <a:buFont typeface="Arial" panose="020B0604020202020204" pitchFamily="34" charset="0"/>
              <a:buChar char="•"/>
            </a:pPr>
            <a:r>
              <a:rPr lang="it-IT" sz="2200" smtClean="0">
                <a:solidFill>
                  <a:schemeClr val="tx1"/>
                </a:solidFill>
              </a:rPr>
              <a:t>pagamento del biglietto di ingresso, anche a mezzo di rilascio di tessere;</a:t>
            </a:r>
          </a:p>
          <a:p>
            <a:pPr marL="457200" indent="-457200" algn="l">
              <a:buFont typeface="Arial" panose="020B0604020202020204" pitchFamily="34" charset="0"/>
              <a:buChar char="•"/>
            </a:pPr>
            <a:r>
              <a:rPr lang="it-IT" sz="2200" smtClean="0">
                <a:solidFill>
                  <a:schemeClr val="tx1"/>
                </a:solidFill>
              </a:rPr>
              <a:t>pubblicità degli spettacoli a mezzo di giornali, radio, locandine od altro;</a:t>
            </a:r>
          </a:p>
          <a:p>
            <a:pPr marL="457200" indent="-457200" algn="l">
              <a:buFont typeface="Arial" panose="020B0604020202020204" pitchFamily="34" charset="0"/>
              <a:buChar char="•"/>
            </a:pPr>
            <a:r>
              <a:rPr lang="it-IT" sz="2200" smtClean="0">
                <a:solidFill>
                  <a:schemeClr val="tx1"/>
                </a:solidFill>
              </a:rPr>
              <a:t>caratteristiche dei locali tali da ritenere di essere in presenza di attività imprenditoriale;</a:t>
            </a:r>
          </a:p>
          <a:p>
            <a:pPr marL="457200" indent="-457200" algn="l">
              <a:buFont typeface="Arial" panose="020B0604020202020204" pitchFamily="34" charset="0"/>
              <a:buChar char="•"/>
            </a:pPr>
            <a:r>
              <a:rPr lang="it-IT" sz="2200" smtClean="0">
                <a:solidFill>
                  <a:schemeClr val="tx1"/>
                </a:solidFill>
              </a:rPr>
              <a:t>numero delle persone che accedono ai locali: necessitano di licenza per esempio le manifestazioni che si svolgono in spazi privati nei quali sia consentito l’ingresso con biglietto d’invito se, per il numero delle persone invitate o per altre circostanze, il numero degli accessi divenga rilevante;</a:t>
            </a:r>
          </a:p>
          <a:p>
            <a:pPr algn="l"/>
            <a:endParaRPr lang="it-IT" sz="900" smtClean="0">
              <a:solidFill>
                <a:schemeClr val="tx1"/>
              </a:solidFill>
            </a:endParaRPr>
          </a:p>
          <a:p>
            <a:pPr algn="l"/>
            <a:endParaRPr lang="it-IT" sz="900" dirty="0">
              <a:solidFill>
                <a:schemeClr val="tx1"/>
              </a:solidFill>
            </a:endParaRPr>
          </a:p>
        </p:txBody>
      </p:sp>
      <p:sp>
        <p:nvSpPr>
          <p:cNvPr id="5" name="Segnaposto piè di pagina 4"/>
          <p:cNvSpPr>
            <a:spLocks noGrp="1"/>
          </p:cNvSpPr>
          <p:nvPr>
            <p:ph type="ftr" sz="quarter" idx="11"/>
          </p:nvPr>
        </p:nvSpPr>
        <p:spPr>
          <a:xfrm>
            <a:off x="323528" y="6457151"/>
            <a:ext cx="7920880" cy="365125"/>
          </a:xfrm>
        </p:spPr>
        <p:txBody>
          <a:bodyPr/>
          <a:lstStyle/>
          <a:p>
            <a:r>
              <a:rPr lang="it-IT" sz="1800" smtClean="0"/>
              <a:t>dott. Francesco Mautone – Viterbo 07/03/2017               f.mautone@pmcstudio.net</a:t>
            </a:r>
            <a:endParaRPr lang="it-IT" sz="1800" dirty="0"/>
          </a:p>
        </p:txBody>
      </p:sp>
      <p:sp>
        <p:nvSpPr>
          <p:cNvPr id="6" name="Segnaposto numero diapositiva 5"/>
          <p:cNvSpPr>
            <a:spLocks noGrp="1"/>
          </p:cNvSpPr>
          <p:nvPr>
            <p:ph type="sldNum" sz="quarter" idx="12"/>
          </p:nvPr>
        </p:nvSpPr>
        <p:spPr/>
        <p:txBody>
          <a:bodyPr/>
          <a:lstStyle/>
          <a:p>
            <a:fld id="{CABB6F76-0F26-457E-9E71-FED89CE8FC80}" type="slidenum">
              <a:rPr lang="it-IT" smtClean="0"/>
              <a:t>7</a:t>
            </a:fld>
            <a:endParaRPr lang="it-IT"/>
          </a:p>
        </p:txBody>
      </p:sp>
    </p:spTree>
    <p:extLst>
      <p:ext uri="{BB962C8B-B14F-4D97-AF65-F5344CB8AC3E}">
        <p14:creationId xmlns:p14="http://schemas.microsoft.com/office/powerpoint/2010/main" val="35058000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16633"/>
            <a:ext cx="8712968" cy="1008112"/>
          </a:xfrm>
        </p:spPr>
        <p:txBody>
          <a:bodyPr>
            <a:normAutofit/>
          </a:bodyPr>
          <a:lstStyle/>
          <a:p>
            <a:r>
              <a:rPr lang="it-IT" b="1" dirty="0" smtClean="0"/>
              <a:t>Auto</a:t>
            </a:r>
            <a:r>
              <a:rPr lang="it-IT" b="1" dirty="0" smtClean="0">
                <a:solidFill>
                  <a:srgbClr val="000000"/>
                </a:solidFill>
              </a:rPr>
              <a:t>rizzazi</a:t>
            </a:r>
            <a:r>
              <a:rPr lang="it-IT" b="1" dirty="0" smtClean="0"/>
              <a:t>oni</a:t>
            </a:r>
            <a:endParaRPr lang="it-IT" dirty="0"/>
          </a:p>
        </p:txBody>
      </p:sp>
      <p:sp>
        <p:nvSpPr>
          <p:cNvPr id="3" name="Sottotitolo 2"/>
          <p:cNvSpPr>
            <a:spLocks noGrp="1"/>
          </p:cNvSpPr>
          <p:nvPr>
            <p:ph type="subTitle" idx="1"/>
          </p:nvPr>
        </p:nvSpPr>
        <p:spPr>
          <a:xfrm>
            <a:off x="179512" y="1340768"/>
            <a:ext cx="8856984" cy="4896544"/>
          </a:xfrm>
        </p:spPr>
        <p:txBody>
          <a:bodyPr>
            <a:noAutofit/>
          </a:bodyPr>
          <a:lstStyle/>
          <a:p>
            <a:pPr algn="l"/>
            <a:r>
              <a:rPr lang="it-IT" sz="2400" dirty="0" smtClean="0">
                <a:solidFill>
                  <a:schemeClr val="tx1"/>
                </a:solidFill>
              </a:rPr>
              <a:t>Nelle </a:t>
            </a:r>
            <a:r>
              <a:rPr lang="it-IT" sz="2400" dirty="0">
                <a:solidFill>
                  <a:schemeClr val="tx1"/>
                </a:solidFill>
              </a:rPr>
              <a:t>attività di intrattenimento e spettacolo </a:t>
            </a:r>
            <a:r>
              <a:rPr lang="it-IT" sz="2400" b="1" dirty="0" smtClean="0">
                <a:solidFill>
                  <a:schemeClr val="tx1"/>
                </a:solidFill>
              </a:rPr>
              <a:t>interviene la </a:t>
            </a:r>
            <a:r>
              <a:rPr lang="it-IT" sz="2400" b="1" dirty="0">
                <a:solidFill>
                  <a:schemeClr val="tx1"/>
                </a:solidFill>
              </a:rPr>
              <a:t>pubblica amministrazione </a:t>
            </a:r>
            <a:r>
              <a:rPr lang="it-IT" sz="2400" dirty="0">
                <a:solidFill>
                  <a:schemeClr val="tx1"/>
                </a:solidFill>
              </a:rPr>
              <a:t>a garanzia di rilevanti </a:t>
            </a:r>
            <a:r>
              <a:rPr lang="it-IT" sz="2400" b="1" dirty="0">
                <a:solidFill>
                  <a:schemeClr val="tx1"/>
                </a:solidFill>
              </a:rPr>
              <a:t>interessi della collettività</a:t>
            </a:r>
            <a:r>
              <a:rPr lang="it-IT" sz="2400" dirty="0">
                <a:solidFill>
                  <a:schemeClr val="tx1"/>
                </a:solidFill>
              </a:rPr>
              <a:t>, rappresentati in particolare dall’</a:t>
            </a:r>
            <a:r>
              <a:rPr lang="it-IT" sz="2400" b="1" dirty="0">
                <a:solidFill>
                  <a:schemeClr val="tx1"/>
                </a:solidFill>
              </a:rPr>
              <a:t>incolumità</a:t>
            </a:r>
            <a:r>
              <a:rPr lang="it-IT" sz="2400" dirty="0">
                <a:solidFill>
                  <a:schemeClr val="tx1"/>
                </a:solidFill>
              </a:rPr>
              <a:t> e dall’</a:t>
            </a:r>
            <a:r>
              <a:rPr lang="it-IT" sz="2400" b="1" dirty="0">
                <a:solidFill>
                  <a:schemeClr val="tx1"/>
                </a:solidFill>
              </a:rPr>
              <a:t>ordine</a:t>
            </a:r>
            <a:r>
              <a:rPr lang="it-IT" sz="2400" dirty="0">
                <a:solidFill>
                  <a:schemeClr val="tx1"/>
                </a:solidFill>
              </a:rPr>
              <a:t> </a:t>
            </a:r>
            <a:r>
              <a:rPr lang="it-IT" sz="2400" b="1" dirty="0">
                <a:solidFill>
                  <a:schemeClr val="tx1"/>
                </a:solidFill>
              </a:rPr>
              <a:t>pubblico</a:t>
            </a:r>
            <a:r>
              <a:rPr lang="it-IT" sz="2400" dirty="0">
                <a:solidFill>
                  <a:schemeClr val="tx1"/>
                </a:solidFill>
              </a:rPr>
              <a:t>.</a:t>
            </a:r>
          </a:p>
          <a:p>
            <a:pPr algn="l"/>
            <a:r>
              <a:rPr lang="it-IT" sz="2400" b="1" dirty="0" smtClean="0">
                <a:solidFill>
                  <a:schemeClr val="tx1"/>
                </a:solidFill>
              </a:rPr>
              <a:t>Art</a:t>
            </a:r>
            <a:r>
              <a:rPr lang="it-IT" sz="2400" b="1" dirty="0">
                <a:solidFill>
                  <a:schemeClr val="tx1"/>
                </a:solidFill>
              </a:rPr>
              <a:t>. 68 </a:t>
            </a:r>
            <a:r>
              <a:rPr lang="it-IT" sz="2400" b="1" dirty="0" smtClean="0">
                <a:solidFill>
                  <a:schemeClr val="tx1"/>
                </a:solidFill>
              </a:rPr>
              <a:t>TULPS </a:t>
            </a:r>
            <a:r>
              <a:rPr lang="it-IT" sz="2400" dirty="0" smtClean="0">
                <a:solidFill>
                  <a:schemeClr val="tx1"/>
                </a:solidFill>
              </a:rPr>
              <a:t>Licenza </a:t>
            </a:r>
            <a:r>
              <a:rPr lang="it-IT" sz="2400" dirty="0">
                <a:solidFill>
                  <a:schemeClr val="tx1"/>
                </a:solidFill>
              </a:rPr>
              <a:t>di esercizio di pubblico </a:t>
            </a:r>
            <a:r>
              <a:rPr lang="it-IT" sz="2400" dirty="0" smtClean="0">
                <a:solidFill>
                  <a:schemeClr val="tx1"/>
                </a:solidFill>
              </a:rPr>
              <a:t>spettacolo</a:t>
            </a:r>
            <a:endParaRPr lang="it-IT" sz="2400" b="1" dirty="0" smtClean="0">
              <a:solidFill>
                <a:schemeClr val="tx1"/>
              </a:solidFill>
            </a:endParaRPr>
          </a:p>
          <a:p>
            <a:pPr algn="l"/>
            <a:r>
              <a:rPr lang="it-IT" sz="2400" b="1" dirty="0" smtClean="0">
                <a:solidFill>
                  <a:schemeClr val="tx1"/>
                </a:solidFill>
              </a:rPr>
              <a:t>Art. 80 TULPS </a:t>
            </a:r>
            <a:r>
              <a:rPr lang="it-IT" sz="2400" dirty="0">
                <a:solidFill>
                  <a:schemeClr val="tx1"/>
                </a:solidFill>
              </a:rPr>
              <a:t>Licenza di agibilità per aprire teatri, cinema o allestire luoghi di pubblico </a:t>
            </a:r>
            <a:r>
              <a:rPr lang="it-IT" sz="2400" dirty="0" smtClean="0">
                <a:solidFill>
                  <a:schemeClr val="tx1"/>
                </a:solidFill>
              </a:rPr>
              <a:t>spettacolo</a:t>
            </a:r>
            <a:endParaRPr lang="it-IT" sz="2400" dirty="0">
              <a:solidFill>
                <a:schemeClr val="tx1"/>
              </a:solidFill>
            </a:endParaRPr>
          </a:p>
          <a:p>
            <a:pPr algn="l"/>
            <a:r>
              <a:rPr lang="it-IT" sz="2400" b="1" dirty="0" smtClean="0">
                <a:solidFill>
                  <a:schemeClr val="tx1"/>
                </a:solidFill>
              </a:rPr>
              <a:t>Certificato Prevenzione Incendi</a:t>
            </a:r>
          </a:p>
          <a:p>
            <a:pPr algn="l"/>
            <a:r>
              <a:rPr lang="it-IT" sz="2400" b="1" dirty="0">
                <a:solidFill>
                  <a:schemeClr val="tx1"/>
                </a:solidFill>
              </a:rPr>
              <a:t>Nulla osta in materia di inquinamento </a:t>
            </a:r>
            <a:r>
              <a:rPr lang="it-IT" sz="2400" b="1" dirty="0" smtClean="0">
                <a:solidFill>
                  <a:schemeClr val="tx1"/>
                </a:solidFill>
              </a:rPr>
              <a:t>acustico</a:t>
            </a:r>
          </a:p>
          <a:p>
            <a:pPr algn="l"/>
            <a:r>
              <a:rPr lang="it-IT" sz="2400" b="1" dirty="0" smtClean="0">
                <a:solidFill>
                  <a:schemeClr val="tx1"/>
                </a:solidFill>
              </a:rPr>
              <a:t>Autorizzazione sanitaria</a:t>
            </a:r>
          </a:p>
          <a:p>
            <a:pPr algn="l"/>
            <a:r>
              <a:rPr lang="it-IT" sz="2400" b="1" dirty="0" smtClean="0">
                <a:solidFill>
                  <a:schemeClr val="tx1"/>
                </a:solidFill>
              </a:rPr>
              <a:t>Agibilità </a:t>
            </a:r>
            <a:r>
              <a:rPr lang="it-IT" sz="2400" b="1" dirty="0" err="1" smtClean="0">
                <a:solidFill>
                  <a:schemeClr val="tx1"/>
                </a:solidFill>
              </a:rPr>
              <a:t>enpals</a:t>
            </a:r>
            <a:r>
              <a:rPr lang="it-IT" sz="2400" b="1" dirty="0" smtClean="0">
                <a:solidFill>
                  <a:schemeClr val="tx1"/>
                </a:solidFill>
              </a:rPr>
              <a:t> in caso di spettacoli dal vivo</a:t>
            </a:r>
            <a:endParaRPr lang="it-IT" sz="2400" b="1" dirty="0">
              <a:solidFill>
                <a:schemeClr val="tx1"/>
              </a:solidFill>
            </a:endParaRPr>
          </a:p>
          <a:p>
            <a:pPr algn="l"/>
            <a:endParaRPr lang="it-IT" sz="900" dirty="0" smtClean="0">
              <a:solidFill>
                <a:schemeClr val="tx1"/>
              </a:solidFill>
            </a:endParaRPr>
          </a:p>
        </p:txBody>
      </p:sp>
      <p:sp>
        <p:nvSpPr>
          <p:cNvPr id="5" name="Segnaposto piè di pagina 4"/>
          <p:cNvSpPr>
            <a:spLocks noGrp="1"/>
          </p:cNvSpPr>
          <p:nvPr>
            <p:ph type="ftr" sz="quarter" idx="11"/>
          </p:nvPr>
        </p:nvSpPr>
        <p:spPr>
          <a:xfrm>
            <a:off x="323528" y="6457151"/>
            <a:ext cx="7920880" cy="365125"/>
          </a:xfrm>
        </p:spPr>
        <p:txBody>
          <a:bodyPr/>
          <a:lstStyle/>
          <a:p>
            <a:r>
              <a:rPr lang="it-IT" sz="1800" smtClean="0"/>
              <a:t>dott. Francesco Mautone – Viterbo 07/03/2017               f.mautone@pmcstudio.net</a:t>
            </a:r>
            <a:endParaRPr lang="it-IT" sz="1800" dirty="0"/>
          </a:p>
        </p:txBody>
      </p:sp>
      <p:sp>
        <p:nvSpPr>
          <p:cNvPr id="6" name="Segnaposto numero diapositiva 5"/>
          <p:cNvSpPr>
            <a:spLocks noGrp="1"/>
          </p:cNvSpPr>
          <p:nvPr>
            <p:ph type="sldNum" sz="quarter" idx="12"/>
          </p:nvPr>
        </p:nvSpPr>
        <p:spPr/>
        <p:txBody>
          <a:bodyPr/>
          <a:lstStyle/>
          <a:p>
            <a:fld id="{CABB6F76-0F26-457E-9E71-FED89CE8FC80}" type="slidenum">
              <a:rPr lang="it-IT" smtClean="0"/>
              <a:t>8</a:t>
            </a:fld>
            <a:endParaRPr lang="it-IT"/>
          </a:p>
        </p:txBody>
      </p:sp>
    </p:spTree>
    <p:extLst>
      <p:ext uri="{BB962C8B-B14F-4D97-AF65-F5344CB8AC3E}">
        <p14:creationId xmlns:p14="http://schemas.microsoft.com/office/powerpoint/2010/main" val="8142816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16633"/>
            <a:ext cx="8712968" cy="1008112"/>
          </a:xfrm>
        </p:spPr>
        <p:txBody>
          <a:bodyPr>
            <a:normAutofit/>
          </a:bodyPr>
          <a:lstStyle/>
          <a:p>
            <a:r>
              <a:rPr lang="it-IT" b="1" dirty="0" smtClean="0"/>
              <a:t>Autorizzazioni (Art</a:t>
            </a:r>
            <a:r>
              <a:rPr lang="it-IT" b="1" dirty="0"/>
              <a:t>. 68 </a:t>
            </a:r>
            <a:r>
              <a:rPr lang="it-IT" b="1" dirty="0" smtClean="0"/>
              <a:t>TULPS)</a:t>
            </a:r>
            <a:endParaRPr lang="it-IT" dirty="0"/>
          </a:p>
        </p:txBody>
      </p:sp>
      <p:sp>
        <p:nvSpPr>
          <p:cNvPr id="3" name="Sottotitolo 2"/>
          <p:cNvSpPr>
            <a:spLocks noGrp="1"/>
          </p:cNvSpPr>
          <p:nvPr>
            <p:ph type="subTitle" idx="1"/>
          </p:nvPr>
        </p:nvSpPr>
        <p:spPr>
          <a:xfrm>
            <a:off x="179512" y="1340768"/>
            <a:ext cx="8856984" cy="4896544"/>
          </a:xfrm>
        </p:spPr>
        <p:txBody>
          <a:bodyPr>
            <a:noAutofit/>
          </a:bodyPr>
          <a:lstStyle/>
          <a:p>
            <a:pPr algn="l"/>
            <a:r>
              <a:rPr lang="it-IT" sz="2400" b="1" dirty="0" smtClean="0">
                <a:solidFill>
                  <a:schemeClr val="tx1"/>
                </a:solidFill>
              </a:rPr>
              <a:t>Art</a:t>
            </a:r>
            <a:r>
              <a:rPr lang="it-IT" sz="2400" b="1" dirty="0">
                <a:solidFill>
                  <a:schemeClr val="tx1"/>
                </a:solidFill>
              </a:rPr>
              <a:t>. 68 </a:t>
            </a:r>
            <a:r>
              <a:rPr lang="it-IT" sz="2400" b="1" dirty="0" smtClean="0">
                <a:solidFill>
                  <a:schemeClr val="tx1"/>
                </a:solidFill>
              </a:rPr>
              <a:t>TULPS </a:t>
            </a:r>
          </a:p>
          <a:p>
            <a:pPr algn="l"/>
            <a:r>
              <a:rPr lang="it-IT" sz="2400" dirty="0" smtClean="0">
                <a:solidFill>
                  <a:schemeClr val="tx1"/>
                </a:solidFill>
              </a:rPr>
              <a:t>Senza </a:t>
            </a:r>
            <a:r>
              <a:rPr lang="it-IT" sz="2400" dirty="0">
                <a:solidFill>
                  <a:schemeClr val="tx1"/>
                </a:solidFill>
              </a:rPr>
              <a:t>licenza del Questore non si possono dare in luogo pubblico o aperto o </a:t>
            </a:r>
            <a:r>
              <a:rPr lang="it-IT" sz="2400" dirty="0" smtClean="0">
                <a:solidFill>
                  <a:schemeClr val="tx1"/>
                </a:solidFill>
              </a:rPr>
              <a:t>esposto, al </a:t>
            </a:r>
            <a:r>
              <a:rPr lang="it-IT" sz="2400" dirty="0">
                <a:solidFill>
                  <a:schemeClr val="tx1"/>
                </a:solidFill>
              </a:rPr>
              <a:t>pubblico, accademie, feste da ballo, corse di cavalli, </a:t>
            </a:r>
            <a:r>
              <a:rPr lang="it-IT" sz="2400" dirty="0" smtClean="0">
                <a:solidFill>
                  <a:schemeClr val="tx1"/>
                </a:solidFill>
              </a:rPr>
              <a:t>né </a:t>
            </a:r>
            <a:r>
              <a:rPr lang="it-IT" sz="2400" dirty="0">
                <a:solidFill>
                  <a:schemeClr val="tx1"/>
                </a:solidFill>
              </a:rPr>
              <a:t>altri simili spettacoli </a:t>
            </a:r>
            <a:r>
              <a:rPr lang="it-IT" sz="2400" dirty="0" smtClean="0">
                <a:solidFill>
                  <a:schemeClr val="tx1"/>
                </a:solidFill>
              </a:rPr>
              <a:t>o trattenimenti</a:t>
            </a:r>
            <a:r>
              <a:rPr lang="it-IT" sz="2400" dirty="0">
                <a:solidFill>
                  <a:schemeClr val="tx1"/>
                </a:solidFill>
              </a:rPr>
              <a:t>, e non si possono aprire o esercitare circoli, scuole di ballo e </a:t>
            </a:r>
            <a:r>
              <a:rPr lang="it-IT" sz="2400" dirty="0" smtClean="0">
                <a:solidFill>
                  <a:schemeClr val="tx1"/>
                </a:solidFill>
              </a:rPr>
              <a:t>sale pubbliche </a:t>
            </a:r>
            <a:r>
              <a:rPr lang="it-IT" sz="2400" dirty="0">
                <a:solidFill>
                  <a:schemeClr val="tx1"/>
                </a:solidFill>
              </a:rPr>
              <a:t>di audizione. Per eventi </a:t>
            </a:r>
            <a:r>
              <a:rPr lang="it-IT" sz="2400" b="1" dirty="0">
                <a:solidFill>
                  <a:schemeClr val="tx1"/>
                </a:solidFill>
              </a:rPr>
              <a:t>fino ad un massimo di 200 partecipanti </a:t>
            </a:r>
            <a:r>
              <a:rPr lang="it-IT" sz="2400" dirty="0">
                <a:solidFill>
                  <a:schemeClr val="tx1"/>
                </a:solidFill>
              </a:rPr>
              <a:t>e che </a:t>
            </a:r>
            <a:r>
              <a:rPr lang="it-IT" sz="2400" dirty="0" smtClean="0">
                <a:solidFill>
                  <a:schemeClr val="tx1"/>
                </a:solidFill>
              </a:rPr>
              <a:t>si svolgono </a:t>
            </a:r>
            <a:r>
              <a:rPr lang="it-IT" sz="2400" dirty="0">
                <a:solidFill>
                  <a:schemeClr val="tx1"/>
                </a:solidFill>
              </a:rPr>
              <a:t>entro le ore 24 del giorno di inizio, </a:t>
            </a:r>
            <a:r>
              <a:rPr lang="it-IT" sz="2400" b="1" dirty="0">
                <a:solidFill>
                  <a:schemeClr val="tx1"/>
                </a:solidFill>
              </a:rPr>
              <a:t>la licenza è sostituita dalla </a:t>
            </a:r>
            <a:r>
              <a:rPr lang="it-IT" sz="2400" b="1" dirty="0" smtClean="0">
                <a:solidFill>
                  <a:schemeClr val="tx1"/>
                </a:solidFill>
              </a:rPr>
              <a:t>segnalazione certificata </a:t>
            </a:r>
            <a:r>
              <a:rPr lang="it-IT" sz="2400" b="1" dirty="0">
                <a:solidFill>
                  <a:schemeClr val="tx1"/>
                </a:solidFill>
              </a:rPr>
              <a:t>di inizio attività </a:t>
            </a:r>
            <a:r>
              <a:rPr lang="it-IT" sz="2400" dirty="0">
                <a:solidFill>
                  <a:schemeClr val="tx1"/>
                </a:solidFill>
              </a:rPr>
              <a:t>di cui all'articolo 19 della legge 7 agosto 1990, n. 241, </a:t>
            </a:r>
            <a:r>
              <a:rPr lang="it-IT" sz="2400" dirty="0" smtClean="0">
                <a:solidFill>
                  <a:schemeClr val="tx1"/>
                </a:solidFill>
              </a:rPr>
              <a:t>e successive </a:t>
            </a:r>
            <a:r>
              <a:rPr lang="it-IT" sz="2400" dirty="0">
                <a:solidFill>
                  <a:schemeClr val="tx1"/>
                </a:solidFill>
              </a:rPr>
              <a:t>modificazioni, presentata allo sportello unico per le attività produttive </a:t>
            </a:r>
            <a:r>
              <a:rPr lang="it-IT" sz="2400" dirty="0" smtClean="0">
                <a:solidFill>
                  <a:schemeClr val="tx1"/>
                </a:solidFill>
              </a:rPr>
              <a:t>o ufficio </a:t>
            </a:r>
            <a:r>
              <a:rPr lang="it-IT" sz="2400" dirty="0">
                <a:solidFill>
                  <a:schemeClr val="tx1"/>
                </a:solidFill>
              </a:rPr>
              <a:t>analogo</a:t>
            </a:r>
            <a:r>
              <a:rPr lang="it-IT" sz="2400" dirty="0" smtClean="0">
                <a:solidFill>
                  <a:schemeClr val="tx1"/>
                </a:solidFill>
              </a:rPr>
              <a:t>.</a:t>
            </a:r>
          </a:p>
          <a:p>
            <a:pPr algn="l"/>
            <a:endParaRPr lang="it-IT" sz="900" dirty="0" smtClean="0">
              <a:solidFill>
                <a:schemeClr val="tx1"/>
              </a:solidFill>
            </a:endParaRPr>
          </a:p>
        </p:txBody>
      </p:sp>
      <p:sp>
        <p:nvSpPr>
          <p:cNvPr id="5" name="Segnaposto piè di pagina 4"/>
          <p:cNvSpPr>
            <a:spLocks noGrp="1"/>
          </p:cNvSpPr>
          <p:nvPr>
            <p:ph type="ftr" sz="quarter" idx="11"/>
          </p:nvPr>
        </p:nvSpPr>
        <p:spPr>
          <a:xfrm>
            <a:off x="323528" y="6457151"/>
            <a:ext cx="7920880" cy="365125"/>
          </a:xfrm>
        </p:spPr>
        <p:txBody>
          <a:bodyPr/>
          <a:lstStyle/>
          <a:p>
            <a:r>
              <a:rPr lang="it-IT" sz="1800" smtClean="0"/>
              <a:t>dott. Francesco Mautone – Viterbo 07/03/2017               f.mautone@pmcstudio.net</a:t>
            </a:r>
            <a:endParaRPr lang="it-IT" sz="1800" dirty="0"/>
          </a:p>
        </p:txBody>
      </p:sp>
      <p:sp>
        <p:nvSpPr>
          <p:cNvPr id="6" name="Segnaposto numero diapositiva 5"/>
          <p:cNvSpPr>
            <a:spLocks noGrp="1"/>
          </p:cNvSpPr>
          <p:nvPr>
            <p:ph type="sldNum" sz="quarter" idx="12"/>
          </p:nvPr>
        </p:nvSpPr>
        <p:spPr/>
        <p:txBody>
          <a:bodyPr/>
          <a:lstStyle/>
          <a:p>
            <a:fld id="{CABB6F76-0F26-457E-9E71-FED89CE8FC80}" type="slidenum">
              <a:rPr lang="it-IT" smtClean="0"/>
              <a:t>9</a:t>
            </a:fld>
            <a:endParaRPr lang="it-IT"/>
          </a:p>
        </p:txBody>
      </p:sp>
    </p:spTree>
    <p:extLst>
      <p:ext uri="{BB962C8B-B14F-4D97-AF65-F5344CB8AC3E}">
        <p14:creationId xmlns:p14="http://schemas.microsoft.com/office/powerpoint/2010/main" val="3709774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3826</TotalTime>
  <Words>5921</Words>
  <Application>Microsoft Office PowerPoint</Application>
  <PresentationFormat>Presentazione su schermo (4:3)</PresentationFormat>
  <Paragraphs>367</Paragraphs>
  <Slides>42</Slides>
  <Notes>0</Notes>
  <HiddenSlides>0</HiddenSlides>
  <MMClips>0</MMClips>
  <ScaleCrop>false</ScaleCrop>
  <HeadingPairs>
    <vt:vector size="4" baseType="variant">
      <vt:variant>
        <vt:lpstr>Tema</vt:lpstr>
      </vt:variant>
      <vt:variant>
        <vt:i4>1</vt:i4>
      </vt:variant>
      <vt:variant>
        <vt:lpstr>Titoli diapositive</vt:lpstr>
      </vt:variant>
      <vt:variant>
        <vt:i4>42</vt:i4>
      </vt:variant>
    </vt:vector>
  </HeadingPairs>
  <TitlesOfParts>
    <vt:vector size="43" baseType="lpstr">
      <vt:lpstr>Tema di Office</vt:lpstr>
      <vt:lpstr>Gestione di un’attività di spettacolo come associazione</vt:lpstr>
      <vt:lpstr>Gestione di un’attività di spettacolo come associazione</vt:lpstr>
      <vt:lpstr>Gestione di un’attività di spettacolo come associazione</vt:lpstr>
      <vt:lpstr>Gestione di un’attività di spettacolo come associazione</vt:lpstr>
      <vt:lpstr>Attività di spettacolo e intrattenimento</vt:lpstr>
      <vt:lpstr>Attività di spettacolo e intrattenimento</vt:lpstr>
      <vt:lpstr>Attività di spettacolo e intrattenimento</vt:lpstr>
      <vt:lpstr>Autorizzazioni</vt:lpstr>
      <vt:lpstr>Autorizzazioni (Art. 68 TULPS)</vt:lpstr>
      <vt:lpstr>Autorizzazioni (Art. 68 TULPS)</vt:lpstr>
      <vt:lpstr>Autorizzazioni (Art. 68 TULPS)</vt:lpstr>
      <vt:lpstr>Autorizzazioni (Art. 68 TULPS)</vt:lpstr>
      <vt:lpstr>Autorizzazioni (Art. 68 TULPS)</vt:lpstr>
      <vt:lpstr>Autorizzazioni (Art. 68 TULPS)</vt:lpstr>
      <vt:lpstr>Autorizzazioni (Art. 68 TULPS)</vt:lpstr>
      <vt:lpstr>Autorizzazioni (Art. 80 TULPS)</vt:lpstr>
      <vt:lpstr>Autorizzazioni (Art. 80 TULPS)</vt:lpstr>
      <vt:lpstr>Autorizzazioni (Art. 80 TULPS)</vt:lpstr>
      <vt:lpstr>Autorizzazioni (Art. 80 TULPS)</vt:lpstr>
      <vt:lpstr>Autorizzazioni (Art. 80 TULPS)</vt:lpstr>
      <vt:lpstr>Autorizzazioni (Art. 80 TULPS)</vt:lpstr>
      <vt:lpstr>Autorizzazioni (Art. 80 TULPS)</vt:lpstr>
      <vt:lpstr>Autorizzazioni (Art. 80 TULPS)</vt:lpstr>
      <vt:lpstr>Autorizzazioni (Art. 80 TULPS)</vt:lpstr>
      <vt:lpstr>Licenza per manifestazioni temporanee di pubblico spettacolo</vt:lpstr>
      <vt:lpstr>Licenza per manifestazioni temporanee di pubblico spettacolo</vt:lpstr>
      <vt:lpstr>Licenza per manifestazioni temporanee di pubblico spettacolo</vt:lpstr>
      <vt:lpstr>L.R. 29 n. 21/2006 Disciplina svolgimento attività di somministrazione di alimenti e bevande </vt:lpstr>
      <vt:lpstr>L.R. 29 n. 21/2006 Disciplina svolgimento attività di somministrazione di alimenti e bevande </vt:lpstr>
      <vt:lpstr>L.R. 29 n. 21/2006 Disciplina svolgimento attività di somministrazione di alimenti e bevande </vt:lpstr>
      <vt:lpstr>Autorizzazioni temporanee per manifestazioni art.31 L. 383/2000</vt:lpstr>
      <vt:lpstr>Occupazione suolo pubblico</vt:lpstr>
      <vt:lpstr>Occupazione suolo pubblico</vt:lpstr>
      <vt:lpstr>Rapporti tra SIAE e associazioni</vt:lpstr>
      <vt:lpstr>Rapporti tra SIAE e associazioni</vt:lpstr>
      <vt:lpstr>Rapporti tra SIAE e associazioni</vt:lpstr>
      <vt:lpstr>Rapporti tra SIAE e associazioni</vt:lpstr>
      <vt:lpstr>Imposta Sugli Intrattenimenti</vt:lpstr>
      <vt:lpstr>Imposta Sugli Intrattenimenti</vt:lpstr>
      <vt:lpstr>Imposta Sugli Intrattenimenti</vt:lpstr>
      <vt:lpstr>Imposta Sugli Intrattenimenti</vt:lpstr>
      <vt:lpstr>Imposta Sugli Intrattenimenti</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Attività di spettacolo e intrattenimento</dc:title>
  <dc:creator>francesco mautone</dc:creator>
  <cp:lastModifiedBy>Cnr</cp:lastModifiedBy>
  <cp:revision>87</cp:revision>
  <dcterms:created xsi:type="dcterms:W3CDTF">2017-03-03T15:10:31Z</dcterms:created>
  <dcterms:modified xsi:type="dcterms:W3CDTF">2017-03-07T18:33:30Z</dcterms:modified>
</cp:coreProperties>
</file>